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9" r:id="rId1"/>
  </p:sldMasterIdLst>
  <p:notesMasterIdLst>
    <p:notesMasterId r:id="rId14"/>
  </p:notes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4F8C"/>
    <a:srgbClr val="55538F"/>
    <a:srgbClr val="578592"/>
    <a:srgbClr val="5B9574"/>
    <a:srgbClr val="769860"/>
    <a:srgbClr val="9B90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A2F087-B203-454D-8A44-0BAFA00EE9BC}" v="331" dt="2023-04-23T20:11:07.5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7945" autoAdjust="0"/>
  </p:normalViewPr>
  <p:slideViewPr>
    <p:cSldViewPr snapToGrid="0">
      <p:cViewPr varScale="1">
        <p:scale>
          <a:sx n="39" d="100"/>
          <a:sy n="39" d="100"/>
        </p:scale>
        <p:origin x="2357"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7C23FF-BE2B-4867-A3BB-8CB574D05070}"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1DFE05D-9B9F-4CC6-A15F-5FB7E4DFBA98}">
      <dgm:prSet/>
      <dgm:spPr/>
      <dgm:t>
        <a:bodyPr/>
        <a:lstStyle/>
        <a:p>
          <a:r>
            <a:rPr lang="tr-TR" b="0" i="0"/>
            <a:t>Yapay Zeka Nedir?</a:t>
          </a:r>
          <a:endParaRPr lang="en-US"/>
        </a:p>
      </dgm:t>
    </dgm:pt>
    <dgm:pt modelId="{61AEAC35-B582-4EE4-8B2E-5EB951B1E38F}" type="parTrans" cxnId="{DE24E4FC-A330-48FF-8D6B-91E45175A520}">
      <dgm:prSet/>
      <dgm:spPr/>
      <dgm:t>
        <a:bodyPr/>
        <a:lstStyle/>
        <a:p>
          <a:endParaRPr lang="en-US"/>
        </a:p>
      </dgm:t>
    </dgm:pt>
    <dgm:pt modelId="{A3574F22-7977-44D4-B915-B7F1EFA458FB}" type="sibTrans" cxnId="{DE24E4FC-A330-48FF-8D6B-91E45175A520}">
      <dgm:prSet/>
      <dgm:spPr>
        <a:ln w="28575">
          <a:solidFill>
            <a:schemeClr val="accent5"/>
          </a:solidFill>
        </a:ln>
      </dgm:spPr>
      <dgm:t>
        <a:bodyPr/>
        <a:lstStyle/>
        <a:p>
          <a:endParaRPr lang="en-US"/>
        </a:p>
      </dgm:t>
    </dgm:pt>
    <dgm:pt modelId="{E319BDFD-35BD-404B-B183-B30981B63873}">
      <dgm:prSet/>
      <dgm:spPr/>
      <dgm:t>
        <a:bodyPr/>
        <a:lstStyle/>
        <a:p>
          <a:r>
            <a:rPr lang="tr-TR" b="0" i="0"/>
            <a:t>Yapay Zeka Tarihi ve Gelişimi</a:t>
          </a:r>
          <a:endParaRPr lang="en-US"/>
        </a:p>
      </dgm:t>
    </dgm:pt>
    <dgm:pt modelId="{02CC62D9-9022-4E66-AD18-AE018830363F}" type="parTrans" cxnId="{6B459D5E-1BB3-4060-BEAC-5C216EB1680B}">
      <dgm:prSet/>
      <dgm:spPr/>
      <dgm:t>
        <a:bodyPr/>
        <a:lstStyle/>
        <a:p>
          <a:endParaRPr lang="en-US"/>
        </a:p>
      </dgm:t>
    </dgm:pt>
    <dgm:pt modelId="{98E1DDF4-BB99-4C74-A4CE-D3AC1678395B}" type="sibTrans" cxnId="{6B459D5E-1BB3-4060-BEAC-5C216EB1680B}">
      <dgm:prSet/>
      <dgm:spPr>
        <a:ln w="28575">
          <a:solidFill>
            <a:srgbClr val="9B9064"/>
          </a:solidFill>
        </a:ln>
      </dgm:spPr>
      <dgm:t>
        <a:bodyPr/>
        <a:lstStyle/>
        <a:p>
          <a:endParaRPr lang="en-US"/>
        </a:p>
      </dgm:t>
    </dgm:pt>
    <dgm:pt modelId="{E71E3617-95D7-43B9-A9CB-840D6340213E}">
      <dgm:prSet/>
      <dgm:spPr/>
      <dgm:t>
        <a:bodyPr/>
        <a:lstStyle/>
        <a:p>
          <a:r>
            <a:rPr lang="tr-TR" dirty="0"/>
            <a:t>Yapay Zeka Alt Dalları</a:t>
          </a:r>
          <a:endParaRPr lang="en-US" dirty="0"/>
        </a:p>
      </dgm:t>
    </dgm:pt>
    <dgm:pt modelId="{EDA4C29B-2C0B-4E40-92F9-7C829E1AF992}" type="parTrans" cxnId="{B608B676-F02B-48E4-92A1-635258BC3102}">
      <dgm:prSet/>
      <dgm:spPr/>
      <dgm:t>
        <a:bodyPr/>
        <a:lstStyle/>
        <a:p>
          <a:endParaRPr lang="en-US"/>
        </a:p>
      </dgm:t>
    </dgm:pt>
    <dgm:pt modelId="{B086282C-D3F0-489E-BC13-59EF41A5913F}" type="sibTrans" cxnId="{B608B676-F02B-48E4-92A1-635258BC3102}">
      <dgm:prSet/>
      <dgm:spPr>
        <a:ln w="28575">
          <a:solidFill>
            <a:srgbClr val="769860"/>
          </a:solidFill>
        </a:ln>
      </dgm:spPr>
      <dgm:t>
        <a:bodyPr/>
        <a:lstStyle/>
        <a:p>
          <a:endParaRPr lang="en-US"/>
        </a:p>
      </dgm:t>
    </dgm:pt>
    <dgm:pt modelId="{58CF0ACA-CAE7-423A-BDFD-4E8213BB6C74}">
      <dgm:prSet/>
      <dgm:spPr/>
      <dgm:t>
        <a:bodyPr/>
        <a:lstStyle/>
        <a:p>
          <a:r>
            <a:rPr lang="tr-TR" b="0" i="0" dirty="0"/>
            <a:t>Makine Öğrenmesi Nedir?</a:t>
          </a:r>
          <a:endParaRPr lang="en-US" dirty="0"/>
        </a:p>
      </dgm:t>
    </dgm:pt>
    <dgm:pt modelId="{0E77CACF-40FB-446E-A592-29B0E07FF13D}" type="parTrans" cxnId="{243E6EB6-FD21-4483-B53C-6E19DDECF860}">
      <dgm:prSet/>
      <dgm:spPr/>
      <dgm:t>
        <a:bodyPr/>
        <a:lstStyle/>
        <a:p>
          <a:endParaRPr lang="en-US"/>
        </a:p>
      </dgm:t>
    </dgm:pt>
    <dgm:pt modelId="{339F7C5A-4031-426A-B662-61C2B09FC1C9}" type="sibTrans" cxnId="{243E6EB6-FD21-4483-B53C-6E19DDECF860}">
      <dgm:prSet/>
      <dgm:spPr>
        <a:ln w="28575">
          <a:solidFill>
            <a:srgbClr val="5B9574"/>
          </a:solidFill>
        </a:ln>
      </dgm:spPr>
      <dgm:t>
        <a:bodyPr/>
        <a:lstStyle/>
        <a:p>
          <a:endParaRPr lang="en-US"/>
        </a:p>
      </dgm:t>
    </dgm:pt>
    <dgm:pt modelId="{17387405-8926-494F-BE16-4EEF561E6043}">
      <dgm:prSet/>
      <dgm:spPr/>
      <dgm:t>
        <a:bodyPr/>
        <a:lstStyle/>
        <a:p>
          <a:r>
            <a:rPr lang="tr-TR" b="0" i="0"/>
            <a:t>Derin Öğrenme Nedir?</a:t>
          </a:r>
          <a:endParaRPr lang="en-US"/>
        </a:p>
      </dgm:t>
    </dgm:pt>
    <dgm:pt modelId="{448A105C-53E7-4BE8-9B56-3C59A3A490BA}" type="parTrans" cxnId="{D7F4DE17-B199-4E2F-8D51-AA2EBB4C1A5E}">
      <dgm:prSet/>
      <dgm:spPr/>
      <dgm:t>
        <a:bodyPr/>
        <a:lstStyle/>
        <a:p>
          <a:endParaRPr lang="en-US"/>
        </a:p>
      </dgm:t>
    </dgm:pt>
    <dgm:pt modelId="{27F493AC-7A85-4212-A551-A16E35913BD4}" type="sibTrans" cxnId="{D7F4DE17-B199-4E2F-8D51-AA2EBB4C1A5E}">
      <dgm:prSet/>
      <dgm:spPr>
        <a:ln w="28575">
          <a:solidFill>
            <a:srgbClr val="578592"/>
          </a:solidFill>
        </a:ln>
      </dgm:spPr>
      <dgm:t>
        <a:bodyPr/>
        <a:lstStyle/>
        <a:p>
          <a:endParaRPr lang="en-US"/>
        </a:p>
      </dgm:t>
    </dgm:pt>
    <dgm:pt modelId="{4480BB02-A53E-408D-80DF-061C80B657A7}">
      <dgm:prSet/>
      <dgm:spPr/>
      <dgm:t>
        <a:bodyPr/>
        <a:lstStyle/>
        <a:p>
          <a:r>
            <a:rPr lang="tr-TR" b="0" i="0"/>
            <a:t>Yapay Zeka Kullanım Alanları ve Uygulamalar</a:t>
          </a:r>
          <a:endParaRPr lang="en-US"/>
        </a:p>
      </dgm:t>
    </dgm:pt>
    <dgm:pt modelId="{06709223-DE5C-4E58-99DF-AFBB4584123E}" type="parTrans" cxnId="{A259D783-E9F8-4082-8794-730ECC83D207}">
      <dgm:prSet/>
      <dgm:spPr/>
      <dgm:t>
        <a:bodyPr/>
        <a:lstStyle/>
        <a:p>
          <a:endParaRPr lang="en-US"/>
        </a:p>
      </dgm:t>
    </dgm:pt>
    <dgm:pt modelId="{30817915-61CC-4C30-A24D-B9F44891596E}" type="sibTrans" cxnId="{A259D783-E9F8-4082-8794-730ECC83D207}">
      <dgm:prSet/>
      <dgm:spPr>
        <a:ln w="28575">
          <a:solidFill>
            <a:srgbClr val="55538F"/>
          </a:solidFill>
        </a:ln>
      </dgm:spPr>
      <dgm:t>
        <a:bodyPr/>
        <a:lstStyle/>
        <a:p>
          <a:endParaRPr lang="en-US"/>
        </a:p>
      </dgm:t>
    </dgm:pt>
    <dgm:pt modelId="{3802EFF6-191E-479C-8BB3-134233E1256A}">
      <dgm:prSet/>
      <dgm:spPr/>
      <dgm:t>
        <a:bodyPr/>
        <a:lstStyle/>
        <a:p>
          <a:r>
            <a:rPr lang="tr-TR" b="0" i="0"/>
            <a:t>Yapay Zeka Etik ve Güvenlik Konuları</a:t>
          </a:r>
          <a:endParaRPr lang="en-US"/>
        </a:p>
      </dgm:t>
    </dgm:pt>
    <dgm:pt modelId="{A2FDAAE5-3E87-4E6B-A2BC-46180D754BEE}" type="parTrans" cxnId="{F5BF6D80-48CB-4F65-B1C3-77451EBE6E08}">
      <dgm:prSet/>
      <dgm:spPr/>
      <dgm:t>
        <a:bodyPr/>
        <a:lstStyle/>
        <a:p>
          <a:endParaRPr lang="en-US"/>
        </a:p>
      </dgm:t>
    </dgm:pt>
    <dgm:pt modelId="{6D156555-7FD9-4478-AD87-9E9A4555B653}" type="sibTrans" cxnId="{F5BF6D80-48CB-4F65-B1C3-77451EBE6E08}">
      <dgm:prSet/>
      <dgm:spPr>
        <a:ln w="28575">
          <a:solidFill>
            <a:srgbClr val="824F8C"/>
          </a:solidFill>
        </a:ln>
      </dgm:spPr>
      <dgm:t>
        <a:bodyPr/>
        <a:lstStyle/>
        <a:p>
          <a:endParaRPr lang="en-US"/>
        </a:p>
      </dgm:t>
    </dgm:pt>
    <dgm:pt modelId="{E2A9EAF6-71B7-43DD-AC60-1D0427C12CDC}">
      <dgm:prSet/>
      <dgm:spPr/>
      <dgm:t>
        <a:bodyPr/>
        <a:lstStyle/>
        <a:p>
          <a:r>
            <a:rPr lang="tr-TR" b="0" i="0"/>
            <a:t>Yapay Zeka Geleceği ve Trendleri</a:t>
          </a:r>
          <a:endParaRPr lang="en-US"/>
        </a:p>
      </dgm:t>
    </dgm:pt>
    <dgm:pt modelId="{68AEB6B5-9AEE-4200-B63B-4DA18DDB488F}" type="parTrans" cxnId="{66AD6950-F481-48BA-B594-165509439A2C}">
      <dgm:prSet/>
      <dgm:spPr/>
      <dgm:t>
        <a:bodyPr/>
        <a:lstStyle/>
        <a:p>
          <a:endParaRPr lang="en-US"/>
        </a:p>
      </dgm:t>
    </dgm:pt>
    <dgm:pt modelId="{4E78E18D-76EA-44DD-8393-04AAA34F1021}" type="sibTrans" cxnId="{66AD6950-F481-48BA-B594-165509439A2C}">
      <dgm:prSet/>
      <dgm:spPr/>
      <dgm:t>
        <a:bodyPr/>
        <a:lstStyle/>
        <a:p>
          <a:endParaRPr lang="en-US"/>
        </a:p>
      </dgm:t>
    </dgm:pt>
    <dgm:pt modelId="{0E46C4AF-3FA6-4F76-B635-98FE6367DBC0}" type="pres">
      <dgm:prSet presAssocID="{D17C23FF-BE2B-4867-A3BB-8CB574D05070}" presName="Name0" presStyleCnt="0">
        <dgm:presLayoutVars>
          <dgm:dir/>
          <dgm:resizeHandles val="exact"/>
        </dgm:presLayoutVars>
      </dgm:prSet>
      <dgm:spPr/>
    </dgm:pt>
    <dgm:pt modelId="{D2A4B9AA-CB66-4A03-87CC-E0678754921E}" type="pres">
      <dgm:prSet presAssocID="{D1DFE05D-9B9F-4CC6-A15F-5FB7E4DFBA98}" presName="node" presStyleLbl="node1" presStyleIdx="0" presStyleCnt="8">
        <dgm:presLayoutVars>
          <dgm:bulletEnabled val="1"/>
        </dgm:presLayoutVars>
      </dgm:prSet>
      <dgm:spPr/>
    </dgm:pt>
    <dgm:pt modelId="{F7741F66-3CFB-4948-ABEE-4C511F384D6E}" type="pres">
      <dgm:prSet presAssocID="{A3574F22-7977-44D4-B915-B7F1EFA458FB}" presName="sibTrans" presStyleLbl="sibTrans1D1" presStyleIdx="0" presStyleCnt="7"/>
      <dgm:spPr/>
    </dgm:pt>
    <dgm:pt modelId="{B9EFFF32-CE3B-4873-92D1-EEFBE5E98B70}" type="pres">
      <dgm:prSet presAssocID="{A3574F22-7977-44D4-B915-B7F1EFA458FB}" presName="connectorText" presStyleLbl="sibTrans1D1" presStyleIdx="0" presStyleCnt="7"/>
      <dgm:spPr/>
    </dgm:pt>
    <dgm:pt modelId="{462E9E3B-9503-479F-BE6D-045E35339A9A}" type="pres">
      <dgm:prSet presAssocID="{E319BDFD-35BD-404B-B183-B30981B63873}" presName="node" presStyleLbl="node1" presStyleIdx="1" presStyleCnt="8">
        <dgm:presLayoutVars>
          <dgm:bulletEnabled val="1"/>
        </dgm:presLayoutVars>
      </dgm:prSet>
      <dgm:spPr/>
    </dgm:pt>
    <dgm:pt modelId="{B55F5975-1238-45B1-BF9D-6DB67CD308B8}" type="pres">
      <dgm:prSet presAssocID="{98E1DDF4-BB99-4C74-A4CE-D3AC1678395B}" presName="sibTrans" presStyleLbl="sibTrans1D1" presStyleIdx="1" presStyleCnt="7"/>
      <dgm:spPr/>
    </dgm:pt>
    <dgm:pt modelId="{A1048899-92DE-44C5-94A2-DEE480A9CFA2}" type="pres">
      <dgm:prSet presAssocID="{98E1DDF4-BB99-4C74-A4CE-D3AC1678395B}" presName="connectorText" presStyleLbl="sibTrans1D1" presStyleIdx="1" presStyleCnt="7"/>
      <dgm:spPr/>
    </dgm:pt>
    <dgm:pt modelId="{9AC815FC-7051-4971-BD4D-ACD631D2DBB7}" type="pres">
      <dgm:prSet presAssocID="{E71E3617-95D7-43B9-A9CB-840D6340213E}" presName="node" presStyleLbl="node1" presStyleIdx="2" presStyleCnt="8">
        <dgm:presLayoutVars>
          <dgm:bulletEnabled val="1"/>
        </dgm:presLayoutVars>
      </dgm:prSet>
      <dgm:spPr/>
    </dgm:pt>
    <dgm:pt modelId="{28AF2FA2-C783-4A60-A480-3AF97DA42087}" type="pres">
      <dgm:prSet presAssocID="{B086282C-D3F0-489E-BC13-59EF41A5913F}" presName="sibTrans" presStyleLbl="sibTrans1D1" presStyleIdx="2" presStyleCnt="7"/>
      <dgm:spPr/>
    </dgm:pt>
    <dgm:pt modelId="{3FB014EA-8713-41BA-BDE7-971BA081EBAF}" type="pres">
      <dgm:prSet presAssocID="{B086282C-D3F0-489E-BC13-59EF41A5913F}" presName="connectorText" presStyleLbl="sibTrans1D1" presStyleIdx="2" presStyleCnt="7"/>
      <dgm:spPr/>
    </dgm:pt>
    <dgm:pt modelId="{F2697235-4591-4419-94DA-C6DFA1823C93}" type="pres">
      <dgm:prSet presAssocID="{58CF0ACA-CAE7-423A-BDFD-4E8213BB6C74}" presName="node" presStyleLbl="node1" presStyleIdx="3" presStyleCnt="8">
        <dgm:presLayoutVars>
          <dgm:bulletEnabled val="1"/>
        </dgm:presLayoutVars>
      </dgm:prSet>
      <dgm:spPr/>
    </dgm:pt>
    <dgm:pt modelId="{9F7A9ED0-0D35-4203-9E16-0F2AF831B994}" type="pres">
      <dgm:prSet presAssocID="{339F7C5A-4031-426A-B662-61C2B09FC1C9}" presName="sibTrans" presStyleLbl="sibTrans1D1" presStyleIdx="3" presStyleCnt="7"/>
      <dgm:spPr/>
    </dgm:pt>
    <dgm:pt modelId="{90EBDD22-8575-44E5-B7E7-B9EA542631A3}" type="pres">
      <dgm:prSet presAssocID="{339F7C5A-4031-426A-B662-61C2B09FC1C9}" presName="connectorText" presStyleLbl="sibTrans1D1" presStyleIdx="3" presStyleCnt="7"/>
      <dgm:spPr/>
    </dgm:pt>
    <dgm:pt modelId="{47EE0431-461A-4E4E-AA53-22486FB31A97}" type="pres">
      <dgm:prSet presAssocID="{17387405-8926-494F-BE16-4EEF561E6043}" presName="node" presStyleLbl="node1" presStyleIdx="4" presStyleCnt="8">
        <dgm:presLayoutVars>
          <dgm:bulletEnabled val="1"/>
        </dgm:presLayoutVars>
      </dgm:prSet>
      <dgm:spPr/>
    </dgm:pt>
    <dgm:pt modelId="{86E302BA-7E9F-45D4-AEF0-BE4D9710AB68}" type="pres">
      <dgm:prSet presAssocID="{27F493AC-7A85-4212-A551-A16E35913BD4}" presName="sibTrans" presStyleLbl="sibTrans1D1" presStyleIdx="4" presStyleCnt="7"/>
      <dgm:spPr/>
    </dgm:pt>
    <dgm:pt modelId="{585F84EA-6288-438D-B500-93B39194C37C}" type="pres">
      <dgm:prSet presAssocID="{27F493AC-7A85-4212-A551-A16E35913BD4}" presName="connectorText" presStyleLbl="sibTrans1D1" presStyleIdx="4" presStyleCnt="7"/>
      <dgm:spPr/>
    </dgm:pt>
    <dgm:pt modelId="{8DF911A3-BF1C-4AA8-803F-14406683C239}" type="pres">
      <dgm:prSet presAssocID="{4480BB02-A53E-408D-80DF-061C80B657A7}" presName="node" presStyleLbl="node1" presStyleIdx="5" presStyleCnt="8">
        <dgm:presLayoutVars>
          <dgm:bulletEnabled val="1"/>
        </dgm:presLayoutVars>
      </dgm:prSet>
      <dgm:spPr/>
    </dgm:pt>
    <dgm:pt modelId="{52C8A7FD-9535-4E4C-8387-38ECA572C3A0}" type="pres">
      <dgm:prSet presAssocID="{30817915-61CC-4C30-A24D-B9F44891596E}" presName="sibTrans" presStyleLbl="sibTrans1D1" presStyleIdx="5" presStyleCnt="7"/>
      <dgm:spPr/>
    </dgm:pt>
    <dgm:pt modelId="{5183D566-FA05-4BA1-8A1B-67E153184C1A}" type="pres">
      <dgm:prSet presAssocID="{30817915-61CC-4C30-A24D-B9F44891596E}" presName="connectorText" presStyleLbl="sibTrans1D1" presStyleIdx="5" presStyleCnt="7"/>
      <dgm:spPr/>
    </dgm:pt>
    <dgm:pt modelId="{087CAA2D-109E-4D76-9AC6-48BED846EE83}" type="pres">
      <dgm:prSet presAssocID="{3802EFF6-191E-479C-8BB3-134233E1256A}" presName="node" presStyleLbl="node1" presStyleIdx="6" presStyleCnt="8">
        <dgm:presLayoutVars>
          <dgm:bulletEnabled val="1"/>
        </dgm:presLayoutVars>
      </dgm:prSet>
      <dgm:spPr/>
    </dgm:pt>
    <dgm:pt modelId="{94ABF564-8EAE-4143-B89D-0386DDB3D533}" type="pres">
      <dgm:prSet presAssocID="{6D156555-7FD9-4478-AD87-9E9A4555B653}" presName="sibTrans" presStyleLbl="sibTrans1D1" presStyleIdx="6" presStyleCnt="7"/>
      <dgm:spPr/>
    </dgm:pt>
    <dgm:pt modelId="{68439884-32E8-4D88-A435-70491DF695FA}" type="pres">
      <dgm:prSet presAssocID="{6D156555-7FD9-4478-AD87-9E9A4555B653}" presName="connectorText" presStyleLbl="sibTrans1D1" presStyleIdx="6" presStyleCnt="7"/>
      <dgm:spPr/>
    </dgm:pt>
    <dgm:pt modelId="{CC0992AD-4DDB-4923-AEEA-35514CC3FF36}" type="pres">
      <dgm:prSet presAssocID="{E2A9EAF6-71B7-43DD-AC60-1D0427C12CDC}" presName="node" presStyleLbl="node1" presStyleIdx="7" presStyleCnt="8">
        <dgm:presLayoutVars>
          <dgm:bulletEnabled val="1"/>
        </dgm:presLayoutVars>
      </dgm:prSet>
      <dgm:spPr/>
    </dgm:pt>
  </dgm:ptLst>
  <dgm:cxnLst>
    <dgm:cxn modelId="{B71E6901-F1E8-4E1E-8098-CD2F41C5C24A}" type="presOf" srcId="{3802EFF6-191E-479C-8BB3-134233E1256A}" destId="{087CAA2D-109E-4D76-9AC6-48BED846EE83}" srcOrd="0" destOrd="0" presId="urn:microsoft.com/office/officeart/2016/7/layout/RepeatingBendingProcessNew"/>
    <dgm:cxn modelId="{37A7EE03-6123-4CC3-8762-166668FBEC04}" type="presOf" srcId="{6D156555-7FD9-4478-AD87-9E9A4555B653}" destId="{68439884-32E8-4D88-A435-70491DF695FA}" srcOrd="1" destOrd="0" presId="urn:microsoft.com/office/officeart/2016/7/layout/RepeatingBendingProcessNew"/>
    <dgm:cxn modelId="{D7F4DE17-B199-4E2F-8D51-AA2EBB4C1A5E}" srcId="{D17C23FF-BE2B-4867-A3BB-8CB574D05070}" destId="{17387405-8926-494F-BE16-4EEF561E6043}" srcOrd="4" destOrd="0" parTransId="{448A105C-53E7-4BE8-9B56-3C59A3A490BA}" sibTransId="{27F493AC-7A85-4212-A551-A16E35913BD4}"/>
    <dgm:cxn modelId="{0A61F219-1A1A-41AF-86F5-03AD8599226E}" type="presOf" srcId="{98E1DDF4-BB99-4C74-A4CE-D3AC1678395B}" destId="{A1048899-92DE-44C5-94A2-DEE480A9CFA2}" srcOrd="1" destOrd="0" presId="urn:microsoft.com/office/officeart/2016/7/layout/RepeatingBendingProcessNew"/>
    <dgm:cxn modelId="{BFDECA35-26C0-4AD7-86F7-F3C05C506CE8}" type="presOf" srcId="{B086282C-D3F0-489E-BC13-59EF41A5913F}" destId="{28AF2FA2-C783-4A60-A480-3AF97DA42087}" srcOrd="0" destOrd="0" presId="urn:microsoft.com/office/officeart/2016/7/layout/RepeatingBendingProcessNew"/>
    <dgm:cxn modelId="{6B459D5E-1BB3-4060-BEAC-5C216EB1680B}" srcId="{D17C23FF-BE2B-4867-A3BB-8CB574D05070}" destId="{E319BDFD-35BD-404B-B183-B30981B63873}" srcOrd="1" destOrd="0" parTransId="{02CC62D9-9022-4E66-AD18-AE018830363F}" sibTransId="{98E1DDF4-BB99-4C74-A4CE-D3AC1678395B}"/>
    <dgm:cxn modelId="{47D0E560-FCB9-4D69-827B-59EFA991417F}" type="presOf" srcId="{D1DFE05D-9B9F-4CC6-A15F-5FB7E4DFBA98}" destId="{D2A4B9AA-CB66-4A03-87CC-E0678754921E}" srcOrd="0" destOrd="0" presId="urn:microsoft.com/office/officeart/2016/7/layout/RepeatingBendingProcessNew"/>
    <dgm:cxn modelId="{9D8A2143-C07A-4F6B-8697-73240FD0E7CD}" type="presOf" srcId="{17387405-8926-494F-BE16-4EEF561E6043}" destId="{47EE0431-461A-4E4E-AA53-22486FB31A97}" srcOrd="0" destOrd="0" presId="urn:microsoft.com/office/officeart/2016/7/layout/RepeatingBendingProcessNew"/>
    <dgm:cxn modelId="{2039D36F-9E6E-48D5-80F9-FA61D7D7AE86}" type="presOf" srcId="{339F7C5A-4031-426A-B662-61C2B09FC1C9}" destId="{90EBDD22-8575-44E5-B7E7-B9EA542631A3}" srcOrd="1" destOrd="0" presId="urn:microsoft.com/office/officeart/2016/7/layout/RepeatingBendingProcessNew"/>
    <dgm:cxn modelId="{66AD6950-F481-48BA-B594-165509439A2C}" srcId="{D17C23FF-BE2B-4867-A3BB-8CB574D05070}" destId="{E2A9EAF6-71B7-43DD-AC60-1D0427C12CDC}" srcOrd="7" destOrd="0" parTransId="{68AEB6B5-9AEE-4200-B63B-4DA18DDB488F}" sibTransId="{4E78E18D-76EA-44DD-8393-04AAA34F1021}"/>
    <dgm:cxn modelId="{67038855-9434-40E5-9D18-2EFFFE88DB43}" type="presOf" srcId="{E319BDFD-35BD-404B-B183-B30981B63873}" destId="{462E9E3B-9503-479F-BE6D-045E35339A9A}" srcOrd="0" destOrd="0" presId="urn:microsoft.com/office/officeart/2016/7/layout/RepeatingBendingProcessNew"/>
    <dgm:cxn modelId="{B608B676-F02B-48E4-92A1-635258BC3102}" srcId="{D17C23FF-BE2B-4867-A3BB-8CB574D05070}" destId="{E71E3617-95D7-43B9-A9CB-840D6340213E}" srcOrd="2" destOrd="0" parTransId="{EDA4C29B-2C0B-4E40-92F9-7C829E1AF992}" sibTransId="{B086282C-D3F0-489E-BC13-59EF41A5913F}"/>
    <dgm:cxn modelId="{F5BF6D80-48CB-4F65-B1C3-77451EBE6E08}" srcId="{D17C23FF-BE2B-4867-A3BB-8CB574D05070}" destId="{3802EFF6-191E-479C-8BB3-134233E1256A}" srcOrd="6" destOrd="0" parTransId="{A2FDAAE5-3E87-4E6B-A2BC-46180D754BEE}" sibTransId="{6D156555-7FD9-4478-AD87-9E9A4555B653}"/>
    <dgm:cxn modelId="{A259D783-E9F8-4082-8794-730ECC83D207}" srcId="{D17C23FF-BE2B-4867-A3BB-8CB574D05070}" destId="{4480BB02-A53E-408D-80DF-061C80B657A7}" srcOrd="5" destOrd="0" parTransId="{06709223-DE5C-4E58-99DF-AFBB4584123E}" sibTransId="{30817915-61CC-4C30-A24D-B9F44891596E}"/>
    <dgm:cxn modelId="{749A7B87-62C6-44FD-9FFA-4A3357D27A1D}" type="presOf" srcId="{4480BB02-A53E-408D-80DF-061C80B657A7}" destId="{8DF911A3-BF1C-4AA8-803F-14406683C239}" srcOrd="0" destOrd="0" presId="urn:microsoft.com/office/officeart/2016/7/layout/RepeatingBendingProcessNew"/>
    <dgm:cxn modelId="{128D0E8A-30BD-4679-953A-C61D77D24810}" type="presOf" srcId="{58CF0ACA-CAE7-423A-BDFD-4E8213BB6C74}" destId="{F2697235-4591-4419-94DA-C6DFA1823C93}" srcOrd="0" destOrd="0" presId="urn:microsoft.com/office/officeart/2016/7/layout/RepeatingBendingProcessNew"/>
    <dgm:cxn modelId="{5E605595-33CF-476C-B8D4-FA670AA5D714}" type="presOf" srcId="{27F493AC-7A85-4212-A551-A16E35913BD4}" destId="{585F84EA-6288-438D-B500-93B39194C37C}" srcOrd="1" destOrd="0" presId="urn:microsoft.com/office/officeart/2016/7/layout/RepeatingBendingProcessNew"/>
    <dgm:cxn modelId="{1992DBAC-1B03-4AA2-B7B2-596C4D8FDA80}" type="presOf" srcId="{6D156555-7FD9-4478-AD87-9E9A4555B653}" destId="{94ABF564-8EAE-4143-B89D-0386DDB3D533}" srcOrd="0" destOrd="0" presId="urn:microsoft.com/office/officeart/2016/7/layout/RepeatingBendingProcessNew"/>
    <dgm:cxn modelId="{243E6EB6-FD21-4483-B53C-6E19DDECF860}" srcId="{D17C23FF-BE2B-4867-A3BB-8CB574D05070}" destId="{58CF0ACA-CAE7-423A-BDFD-4E8213BB6C74}" srcOrd="3" destOrd="0" parTransId="{0E77CACF-40FB-446E-A592-29B0E07FF13D}" sibTransId="{339F7C5A-4031-426A-B662-61C2B09FC1C9}"/>
    <dgm:cxn modelId="{F6D085B8-BA1C-422E-AB72-9E0DA0D134EF}" type="presOf" srcId="{E71E3617-95D7-43B9-A9CB-840D6340213E}" destId="{9AC815FC-7051-4971-BD4D-ACD631D2DBB7}" srcOrd="0" destOrd="0" presId="urn:microsoft.com/office/officeart/2016/7/layout/RepeatingBendingProcessNew"/>
    <dgm:cxn modelId="{36E19DBF-0AE6-436F-B042-C5BAABF8013B}" type="presOf" srcId="{D17C23FF-BE2B-4867-A3BB-8CB574D05070}" destId="{0E46C4AF-3FA6-4F76-B635-98FE6367DBC0}" srcOrd="0" destOrd="0" presId="urn:microsoft.com/office/officeart/2016/7/layout/RepeatingBendingProcessNew"/>
    <dgm:cxn modelId="{28122DC6-2A4B-4F4E-A143-E12F274FBD87}" type="presOf" srcId="{27F493AC-7A85-4212-A551-A16E35913BD4}" destId="{86E302BA-7E9F-45D4-AEF0-BE4D9710AB68}" srcOrd="0" destOrd="0" presId="urn:microsoft.com/office/officeart/2016/7/layout/RepeatingBendingProcessNew"/>
    <dgm:cxn modelId="{DD0E03C9-6516-40CA-9500-9C03AFF0A37C}" type="presOf" srcId="{A3574F22-7977-44D4-B915-B7F1EFA458FB}" destId="{B9EFFF32-CE3B-4873-92D1-EEFBE5E98B70}" srcOrd="1" destOrd="0" presId="urn:microsoft.com/office/officeart/2016/7/layout/RepeatingBendingProcessNew"/>
    <dgm:cxn modelId="{AE97FCCC-9A21-4FC0-9C02-572A9D2082C2}" type="presOf" srcId="{339F7C5A-4031-426A-B662-61C2B09FC1C9}" destId="{9F7A9ED0-0D35-4203-9E16-0F2AF831B994}" srcOrd="0" destOrd="0" presId="urn:microsoft.com/office/officeart/2016/7/layout/RepeatingBendingProcessNew"/>
    <dgm:cxn modelId="{CCB3D5D1-B3D8-4EA1-B9C9-CBFB73196F8E}" type="presOf" srcId="{E2A9EAF6-71B7-43DD-AC60-1D0427C12CDC}" destId="{CC0992AD-4DDB-4923-AEEA-35514CC3FF36}" srcOrd="0" destOrd="0" presId="urn:microsoft.com/office/officeart/2016/7/layout/RepeatingBendingProcessNew"/>
    <dgm:cxn modelId="{EB7733D9-AED8-493D-8F6E-26D3672B60A2}" type="presOf" srcId="{98E1DDF4-BB99-4C74-A4CE-D3AC1678395B}" destId="{B55F5975-1238-45B1-BF9D-6DB67CD308B8}" srcOrd="0" destOrd="0" presId="urn:microsoft.com/office/officeart/2016/7/layout/RepeatingBendingProcessNew"/>
    <dgm:cxn modelId="{505F01E9-7181-4012-851E-143598DA78CF}" type="presOf" srcId="{A3574F22-7977-44D4-B915-B7F1EFA458FB}" destId="{F7741F66-3CFB-4948-ABEE-4C511F384D6E}" srcOrd="0" destOrd="0" presId="urn:microsoft.com/office/officeart/2016/7/layout/RepeatingBendingProcessNew"/>
    <dgm:cxn modelId="{364C39EC-70C0-473C-B27A-FD0F4DBA6E2E}" type="presOf" srcId="{30817915-61CC-4C30-A24D-B9F44891596E}" destId="{5183D566-FA05-4BA1-8A1B-67E153184C1A}" srcOrd="1" destOrd="0" presId="urn:microsoft.com/office/officeart/2016/7/layout/RepeatingBendingProcessNew"/>
    <dgm:cxn modelId="{0581CBEE-1D93-42FC-BF1B-15462F16D266}" type="presOf" srcId="{30817915-61CC-4C30-A24D-B9F44891596E}" destId="{52C8A7FD-9535-4E4C-8387-38ECA572C3A0}" srcOrd="0" destOrd="0" presId="urn:microsoft.com/office/officeart/2016/7/layout/RepeatingBendingProcessNew"/>
    <dgm:cxn modelId="{E9404CF2-0975-42DC-AC50-CB946A545D77}" type="presOf" srcId="{B086282C-D3F0-489E-BC13-59EF41A5913F}" destId="{3FB014EA-8713-41BA-BDE7-971BA081EBAF}" srcOrd="1" destOrd="0" presId="urn:microsoft.com/office/officeart/2016/7/layout/RepeatingBendingProcessNew"/>
    <dgm:cxn modelId="{DE24E4FC-A330-48FF-8D6B-91E45175A520}" srcId="{D17C23FF-BE2B-4867-A3BB-8CB574D05070}" destId="{D1DFE05D-9B9F-4CC6-A15F-5FB7E4DFBA98}" srcOrd="0" destOrd="0" parTransId="{61AEAC35-B582-4EE4-8B2E-5EB951B1E38F}" sibTransId="{A3574F22-7977-44D4-B915-B7F1EFA458FB}"/>
    <dgm:cxn modelId="{77968ACD-D86B-4A15-A01B-13FCC9439C9F}" type="presParOf" srcId="{0E46C4AF-3FA6-4F76-B635-98FE6367DBC0}" destId="{D2A4B9AA-CB66-4A03-87CC-E0678754921E}" srcOrd="0" destOrd="0" presId="urn:microsoft.com/office/officeart/2016/7/layout/RepeatingBendingProcessNew"/>
    <dgm:cxn modelId="{E75943BB-138E-44B2-A6A4-E89E83D61BAE}" type="presParOf" srcId="{0E46C4AF-3FA6-4F76-B635-98FE6367DBC0}" destId="{F7741F66-3CFB-4948-ABEE-4C511F384D6E}" srcOrd="1" destOrd="0" presId="urn:microsoft.com/office/officeart/2016/7/layout/RepeatingBendingProcessNew"/>
    <dgm:cxn modelId="{FD2E1BA5-CB76-46C3-A428-CE1045624E48}" type="presParOf" srcId="{F7741F66-3CFB-4948-ABEE-4C511F384D6E}" destId="{B9EFFF32-CE3B-4873-92D1-EEFBE5E98B70}" srcOrd="0" destOrd="0" presId="urn:microsoft.com/office/officeart/2016/7/layout/RepeatingBendingProcessNew"/>
    <dgm:cxn modelId="{823A2A2A-5361-4F77-A62C-A49F3D712E63}" type="presParOf" srcId="{0E46C4AF-3FA6-4F76-B635-98FE6367DBC0}" destId="{462E9E3B-9503-479F-BE6D-045E35339A9A}" srcOrd="2" destOrd="0" presId="urn:microsoft.com/office/officeart/2016/7/layout/RepeatingBendingProcessNew"/>
    <dgm:cxn modelId="{F3FAE0A1-3565-4398-95AA-E130E93C6C2E}" type="presParOf" srcId="{0E46C4AF-3FA6-4F76-B635-98FE6367DBC0}" destId="{B55F5975-1238-45B1-BF9D-6DB67CD308B8}" srcOrd="3" destOrd="0" presId="urn:microsoft.com/office/officeart/2016/7/layout/RepeatingBendingProcessNew"/>
    <dgm:cxn modelId="{C287F5BA-79A8-429B-833C-3BD785F5DE6A}" type="presParOf" srcId="{B55F5975-1238-45B1-BF9D-6DB67CD308B8}" destId="{A1048899-92DE-44C5-94A2-DEE480A9CFA2}" srcOrd="0" destOrd="0" presId="urn:microsoft.com/office/officeart/2016/7/layout/RepeatingBendingProcessNew"/>
    <dgm:cxn modelId="{87261F83-2075-4F3C-928C-948FA3374006}" type="presParOf" srcId="{0E46C4AF-3FA6-4F76-B635-98FE6367DBC0}" destId="{9AC815FC-7051-4971-BD4D-ACD631D2DBB7}" srcOrd="4" destOrd="0" presId="urn:microsoft.com/office/officeart/2016/7/layout/RepeatingBendingProcessNew"/>
    <dgm:cxn modelId="{A8707444-9774-4BAB-B3F5-1013EE765E1B}" type="presParOf" srcId="{0E46C4AF-3FA6-4F76-B635-98FE6367DBC0}" destId="{28AF2FA2-C783-4A60-A480-3AF97DA42087}" srcOrd="5" destOrd="0" presId="urn:microsoft.com/office/officeart/2016/7/layout/RepeatingBendingProcessNew"/>
    <dgm:cxn modelId="{0F2D680D-E9C2-46BF-876F-537D467383EA}" type="presParOf" srcId="{28AF2FA2-C783-4A60-A480-3AF97DA42087}" destId="{3FB014EA-8713-41BA-BDE7-971BA081EBAF}" srcOrd="0" destOrd="0" presId="urn:microsoft.com/office/officeart/2016/7/layout/RepeatingBendingProcessNew"/>
    <dgm:cxn modelId="{D296CBB2-229C-4AF5-B7E1-0DEC051589C1}" type="presParOf" srcId="{0E46C4AF-3FA6-4F76-B635-98FE6367DBC0}" destId="{F2697235-4591-4419-94DA-C6DFA1823C93}" srcOrd="6" destOrd="0" presId="urn:microsoft.com/office/officeart/2016/7/layout/RepeatingBendingProcessNew"/>
    <dgm:cxn modelId="{BD806F2F-0F2F-477C-932F-13C96D690CA1}" type="presParOf" srcId="{0E46C4AF-3FA6-4F76-B635-98FE6367DBC0}" destId="{9F7A9ED0-0D35-4203-9E16-0F2AF831B994}" srcOrd="7" destOrd="0" presId="urn:microsoft.com/office/officeart/2016/7/layout/RepeatingBendingProcessNew"/>
    <dgm:cxn modelId="{F8D6F078-142C-4871-BCB0-7D3C16771F9C}" type="presParOf" srcId="{9F7A9ED0-0D35-4203-9E16-0F2AF831B994}" destId="{90EBDD22-8575-44E5-B7E7-B9EA542631A3}" srcOrd="0" destOrd="0" presId="urn:microsoft.com/office/officeart/2016/7/layout/RepeatingBendingProcessNew"/>
    <dgm:cxn modelId="{77A957AC-9861-4F5D-A593-0E244DEE1E57}" type="presParOf" srcId="{0E46C4AF-3FA6-4F76-B635-98FE6367DBC0}" destId="{47EE0431-461A-4E4E-AA53-22486FB31A97}" srcOrd="8" destOrd="0" presId="urn:microsoft.com/office/officeart/2016/7/layout/RepeatingBendingProcessNew"/>
    <dgm:cxn modelId="{21F37C09-341A-4D41-A997-21BE24F3270A}" type="presParOf" srcId="{0E46C4AF-3FA6-4F76-B635-98FE6367DBC0}" destId="{86E302BA-7E9F-45D4-AEF0-BE4D9710AB68}" srcOrd="9" destOrd="0" presId="urn:microsoft.com/office/officeart/2016/7/layout/RepeatingBendingProcessNew"/>
    <dgm:cxn modelId="{15352B40-F7F4-430A-8A13-8B7040132D88}" type="presParOf" srcId="{86E302BA-7E9F-45D4-AEF0-BE4D9710AB68}" destId="{585F84EA-6288-438D-B500-93B39194C37C}" srcOrd="0" destOrd="0" presId="urn:microsoft.com/office/officeart/2016/7/layout/RepeatingBendingProcessNew"/>
    <dgm:cxn modelId="{BDC001FD-3519-4FC4-B804-AD9A74E3A565}" type="presParOf" srcId="{0E46C4AF-3FA6-4F76-B635-98FE6367DBC0}" destId="{8DF911A3-BF1C-4AA8-803F-14406683C239}" srcOrd="10" destOrd="0" presId="urn:microsoft.com/office/officeart/2016/7/layout/RepeatingBendingProcessNew"/>
    <dgm:cxn modelId="{86753283-3652-4D9F-A112-6CD7165EF97F}" type="presParOf" srcId="{0E46C4AF-3FA6-4F76-B635-98FE6367DBC0}" destId="{52C8A7FD-9535-4E4C-8387-38ECA572C3A0}" srcOrd="11" destOrd="0" presId="urn:microsoft.com/office/officeart/2016/7/layout/RepeatingBendingProcessNew"/>
    <dgm:cxn modelId="{A1236C0A-32DC-4D9D-A77A-A850350F4FCB}" type="presParOf" srcId="{52C8A7FD-9535-4E4C-8387-38ECA572C3A0}" destId="{5183D566-FA05-4BA1-8A1B-67E153184C1A}" srcOrd="0" destOrd="0" presId="urn:microsoft.com/office/officeart/2016/7/layout/RepeatingBendingProcessNew"/>
    <dgm:cxn modelId="{0E898B45-153E-4B28-B7F1-45B930280D47}" type="presParOf" srcId="{0E46C4AF-3FA6-4F76-B635-98FE6367DBC0}" destId="{087CAA2D-109E-4D76-9AC6-48BED846EE83}" srcOrd="12" destOrd="0" presId="urn:microsoft.com/office/officeart/2016/7/layout/RepeatingBendingProcessNew"/>
    <dgm:cxn modelId="{672454BB-6BDA-4C38-A9B1-035DF86B2610}" type="presParOf" srcId="{0E46C4AF-3FA6-4F76-B635-98FE6367DBC0}" destId="{94ABF564-8EAE-4143-B89D-0386DDB3D533}" srcOrd="13" destOrd="0" presId="urn:microsoft.com/office/officeart/2016/7/layout/RepeatingBendingProcessNew"/>
    <dgm:cxn modelId="{1D8C0B51-663D-4B8B-8622-CE5904C52883}" type="presParOf" srcId="{94ABF564-8EAE-4143-B89D-0386DDB3D533}" destId="{68439884-32E8-4D88-A435-70491DF695FA}" srcOrd="0" destOrd="0" presId="urn:microsoft.com/office/officeart/2016/7/layout/RepeatingBendingProcessNew"/>
    <dgm:cxn modelId="{A7EF7B38-8BD8-47DA-AD8C-E93053E37239}" type="presParOf" srcId="{0E46C4AF-3FA6-4F76-B635-98FE6367DBC0}" destId="{CC0992AD-4DDB-4923-AEEA-35514CC3FF36}"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C86076-82C4-4EEE-967D-91B53844970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BE6FCF-EA4E-48F1-81E3-2B17E62C3E03}">
      <dgm:prSet/>
      <dgm:spPr/>
      <dgm:t>
        <a:bodyPr/>
        <a:lstStyle/>
        <a:p>
          <a:pPr>
            <a:lnSpc>
              <a:spcPct val="100000"/>
            </a:lnSpc>
          </a:pPr>
          <a:r>
            <a:rPr lang="tr-TR"/>
            <a:t>Otomotiv Sektörü</a:t>
          </a:r>
          <a:endParaRPr lang="en-US"/>
        </a:p>
      </dgm:t>
    </dgm:pt>
    <dgm:pt modelId="{A4595537-4E6F-482B-885C-C777ED20E7CB}" type="parTrans" cxnId="{668C564F-43D5-4DE4-A276-E1FDB7A8DB19}">
      <dgm:prSet/>
      <dgm:spPr/>
      <dgm:t>
        <a:bodyPr/>
        <a:lstStyle/>
        <a:p>
          <a:endParaRPr lang="en-US"/>
        </a:p>
      </dgm:t>
    </dgm:pt>
    <dgm:pt modelId="{FEC45C69-FDC1-4B09-91A2-3C7093327D1C}" type="sibTrans" cxnId="{668C564F-43D5-4DE4-A276-E1FDB7A8DB19}">
      <dgm:prSet/>
      <dgm:spPr/>
      <dgm:t>
        <a:bodyPr/>
        <a:lstStyle/>
        <a:p>
          <a:endParaRPr lang="en-US"/>
        </a:p>
      </dgm:t>
    </dgm:pt>
    <dgm:pt modelId="{4AB0F87A-E3D9-4C55-BEFF-8C4726A3ABD2}">
      <dgm:prSet/>
      <dgm:spPr/>
      <dgm:t>
        <a:bodyPr/>
        <a:lstStyle/>
        <a:p>
          <a:pPr>
            <a:lnSpc>
              <a:spcPct val="100000"/>
            </a:lnSpc>
          </a:pPr>
          <a:r>
            <a:rPr lang="tr-TR"/>
            <a:t>Sağlık</a:t>
          </a:r>
          <a:endParaRPr lang="en-US"/>
        </a:p>
      </dgm:t>
    </dgm:pt>
    <dgm:pt modelId="{E12DED3C-E047-4B81-895A-B79BD1D58D94}" type="parTrans" cxnId="{64C930A6-8329-459A-BCD9-E8EE91301A9F}">
      <dgm:prSet/>
      <dgm:spPr/>
      <dgm:t>
        <a:bodyPr/>
        <a:lstStyle/>
        <a:p>
          <a:endParaRPr lang="en-US"/>
        </a:p>
      </dgm:t>
    </dgm:pt>
    <dgm:pt modelId="{8046C07F-6DDF-46F1-8B5A-8B07BC4CCB21}" type="sibTrans" cxnId="{64C930A6-8329-459A-BCD9-E8EE91301A9F}">
      <dgm:prSet/>
      <dgm:spPr/>
      <dgm:t>
        <a:bodyPr/>
        <a:lstStyle/>
        <a:p>
          <a:endParaRPr lang="en-US"/>
        </a:p>
      </dgm:t>
    </dgm:pt>
    <dgm:pt modelId="{66AD1BB8-2A69-455E-819D-C2A26D3A624C}">
      <dgm:prSet/>
      <dgm:spPr/>
      <dgm:t>
        <a:bodyPr/>
        <a:lstStyle/>
        <a:p>
          <a:pPr>
            <a:lnSpc>
              <a:spcPct val="100000"/>
            </a:lnSpc>
          </a:pPr>
          <a:r>
            <a:rPr lang="tr-TR"/>
            <a:t>Eğitim</a:t>
          </a:r>
          <a:endParaRPr lang="en-US"/>
        </a:p>
      </dgm:t>
    </dgm:pt>
    <dgm:pt modelId="{628CC9A5-25E5-41E5-83A1-0AA113AFFCF2}" type="parTrans" cxnId="{423F61C2-3942-433C-9902-4190D3FFC9D6}">
      <dgm:prSet/>
      <dgm:spPr/>
      <dgm:t>
        <a:bodyPr/>
        <a:lstStyle/>
        <a:p>
          <a:endParaRPr lang="en-US"/>
        </a:p>
      </dgm:t>
    </dgm:pt>
    <dgm:pt modelId="{064A2DA9-4823-412A-8CFB-040EBCC11F23}" type="sibTrans" cxnId="{423F61C2-3942-433C-9902-4190D3FFC9D6}">
      <dgm:prSet/>
      <dgm:spPr/>
      <dgm:t>
        <a:bodyPr/>
        <a:lstStyle/>
        <a:p>
          <a:endParaRPr lang="en-US"/>
        </a:p>
      </dgm:t>
    </dgm:pt>
    <dgm:pt modelId="{B4E08C49-75DB-48D0-A8EC-E0F48FC9A1CF}">
      <dgm:prSet/>
      <dgm:spPr/>
      <dgm:t>
        <a:bodyPr/>
        <a:lstStyle/>
        <a:p>
          <a:pPr>
            <a:lnSpc>
              <a:spcPct val="100000"/>
            </a:lnSpc>
          </a:pPr>
          <a:r>
            <a:rPr lang="tr-TR"/>
            <a:t>Bankacılık ve finans</a:t>
          </a:r>
          <a:endParaRPr lang="en-US"/>
        </a:p>
      </dgm:t>
    </dgm:pt>
    <dgm:pt modelId="{962DF057-21AD-419D-9D46-40E60E4256FB}" type="parTrans" cxnId="{2BEAA12B-E19A-45A9-9422-92CB620D4544}">
      <dgm:prSet/>
      <dgm:spPr/>
      <dgm:t>
        <a:bodyPr/>
        <a:lstStyle/>
        <a:p>
          <a:endParaRPr lang="en-US"/>
        </a:p>
      </dgm:t>
    </dgm:pt>
    <dgm:pt modelId="{4C7BD95F-36FD-47D5-9C7C-6CE878B75566}" type="sibTrans" cxnId="{2BEAA12B-E19A-45A9-9422-92CB620D4544}">
      <dgm:prSet/>
      <dgm:spPr/>
      <dgm:t>
        <a:bodyPr/>
        <a:lstStyle/>
        <a:p>
          <a:endParaRPr lang="en-US"/>
        </a:p>
      </dgm:t>
    </dgm:pt>
    <dgm:pt modelId="{06DAB5F9-449F-498E-A76E-1E111AE27D67}">
      <dgm:prSet/>
      <dgm:spPr/>
      <dgm:t>
        <a:bodyPr/>
        <a:lstStyle/>
        <a:p>
          <a:pPr>
            <a:lnSpc>
              <a:spcPct val="100000"/>
            </a:lnSpc>
          </a:pPr>
          <a:r>
            <a:rPr lang="tr-TR"/>
            <a:t>Üretim</a:t>
          </a:r>
          <a:endParaRPr lang="en-US"/>
        </a:p>
      </dgm:t>
    </dgm:pt>
    <dgm:pt modelId="{167C6151-B8A3-4933-9885-448D009E5256}" type="parTrans" cxnId="{5940101C-F696-4042-A7D9-6D2A0FFFD011}">
      <dgm:prSet/>
      <dgm:spPr/>
      <dgm:t>
        <a:bodyPr/>
        <a:lstStyle/>
        <a:p>
          <a:endParaRPr lang="en-US"/>
        </a:p>
      </dgm:t>
    </dgm:pt>
    <dgm:pt modelId="{2AC34C3B-2378-47AC-928D-D6D3CA9E97AA}" type="sibTrans" cxnId="{5940101C-F696-4042-A7D9-6D2A0FFFD011}">
      <dgm:prSet/>
      <dgm:spPr/>
      <dgm:t>
        <a:bodyPr/>
        <a:lstStyle/>
        <a:p>
          <a:endParaRPr lang="en-US"/>
        </a:p>
      </dgm:t>
    </dgm:pt>
    <dgm:pt modelId="{3521F555-4755-4219-967A-120707F4B516}">
      <dgm:prSet/>
      <dgm:spPr/>
      <dgm:t>
        <a:bodyPr/>
        <a:lstStyle/>
        <a:p>
          <a:pPr>
            <a:lnSpc>
              <a:spcPct val="100000"/>
            </a:lnSpc>
          </a:pPr>
          <a:r>
            <a:rPr lang="tr-TR"/>
            <a:t>Tarım</a:t>
          </a:r>
          <a:endParaRPr lang="en-US"/>
        </a:p>
      </dgm:t>
    </dgm:pt>
    <dgm:pt modelId="{7A966C42-D9B2-4C32-957E-C2E04AA82BF7}" type="parTrans" cxnId="{48D1F131-D4C3-4795-A7FB-FD5262EDC473}">
      <dgm:prSet/>
      <dgm:spPr/>
      <dgm:t>
        <a:bodyPr/>
        <a:lstStyle/>
        <a:p>
          <a:endParaRPr lang="en-US"/>
        </a:p>
      </dgm:t>
    </dgm:pt>
    <dgm:pt modelId="{7DDCC2D1-5762-4157-8D18-5540A9CF1927}" type="sibTrans" cxnId="{48D1F131-D4C3-4795-A7FB-FD5262EDC473}">
      <dgm:prSet/>
      <dgm:spPr/>
      <dgm:t>
        <a:bodyPr/>
        <a:lstStyle/>
        <a:p>
          <a:endParaRPr lang="en-US"/>
        </a:p>
      </dgm:t>
    </dgm:pt>
    <dgm:pt modelId="{7DBB6F3D-ED5D-44CA-B076-0F12D10756A8}">
      <dgm:prSet/>
      <dgm:spPr/>
      <dgm:t>
        <a:bodyPr/>
        <a:lstStyle/>
        <a:p>
          <a:pPr>
            <a:lnSpc>
              <a:spcPct val="100000"/>
            </a:lnSpc>
          </a:pPr>
          <a:r>
            <a:rPr lang="tr-TR"/>
            <a:t>Hava ve uzaycılık</a:t>
          </a:r>
          <a:endParaRPr lang="en-US"/>
        </a:p>
      </dgm:t>
    </dgm:pt>
    <dgm:pt modelId="{C9326077-FAA3-451D-9A87-F51660C56470}" type="parTrans" cxnId="{65384BAD-7B65-44EE-85AC-990080F3AEB6}">
      <dgm:prSet/>
      <dgm:spPr/>
      <dgm:t>
        <a:bodyPr/>
        <a:lstStyle/>
        <a:p>
          <a:endParaRPr lang="en-US"/>
        </a:p>
      </dgm:t>
    </dgm:pt>
    <dgm:pt modelId="{150D8926-766F-4689-8F45-22477D8A31FA}" type="sibTrans" cxnId="{65384BAD-7B65-44EE-85AC-990080F3AEB6}">
      <dgm:prSet/>
      <dgm:spPr/>
      <dgm:t>
        <a:bodyPr/>
        <a:lstStyle/>
        <a:p>
          <a:endParaRPr lang="en-US"/>
        </a:p>
      </dgm:t>
    </dgm:pt>
    <dgm:pt modelId="{F916D104-A78E-49D3-B587-518FF62E41CA}" type="pres">
      <dgm:prSet presAssocID="{59C86076-82C4-4EEE-967D-91B53844970D}" presName="root" presStyleCnt="0">
        <dgm:presLayoutVars>
          <dgm:dir/>
          <dgm:resizeHandles val="exact"/>
        </dgm:presLayoutVars>
      </dgm:prSet>
      <dgm:spPr/>
    </dgm:pt>
    <dgm:pt modelId="{BD57867C-8973-42D9-97B2-2F398BD63C01}" type="pres">
      <dgm:prSet presAssocID="{8DBE6FCF-EA4E-48F1-81E3-2B17E62C3E03}" presName="compNode" presStyleCnt="0"/>
      <dgm:spPr/>
    </dgm:pt>
    <dgm:pt modelId="{90C8C9B0-76A0-4D5D-9FE2-415C24668558}" type="pres">
      <dgm:prSet presAssocID="{8DBE6FCF-EA4E-48F1-81E3-2B17E62C3E0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aba"/>
        </a:ext>
      </dgm:extLst>
    </dgm:pt>
    <dgm:pt modelId="{8DBF8868-4DA2-40EB-9C43-7D6D8BF7E7C3}" type="pres">
      <dgm:prSet presAssocID="{8DBE6FCF-EA4E-48F1-81E3-2B17E62C3E03}" presName="spaceRect" presStyleCnt="0"/>
      <dgm:spPr/>
    </dgm:pt>
    <dgm:pt modelId="{8709FBEE-14F3-4159-B51A-9BEFB32E997F}" type="pres">
      <dgm:prSet presAssocID="{8DBE6FCF-EA4E-48F1-81E3-2B17E62C3E03}" presName="textRect" presStyleLbl="revTx" presStyleIdx="0" presStyleCnt="7">
        <dgm:presLayoutVars>
          <dgm:chMax val="1"/>
          <dgm:chPref val="1"/>
        </dgm:presLayoutVars>
      </dgm:prSet>
      <dgm:spPr/>
    </dgm:pt>
    <dgm:pt modelId="{BADAF76D-DF2A-45BC-B79A-C307B789793C}" type="pres">
      <dgm:prSet presAssocID="{FEC45C69-FDC1-4B09-91A2-3C7093327D1C}" presName="sibTrans" presStyleCnt="0"/>
      <dgm:spPr/>
    </dgm:pt>
    <dgm:pt modelId="{F017A960-0A65-480E-9499-8CBD32291B2B}" type="pres">
      <dgm:prSet presAssocID="{4AB0F87A-E3D9-4C55-BEFF-8C4726A3ABD2}" presName="compNode" presStyleCnt="0"/>
      <dgm:spPr/>
    </dgm:pt>
    <dgm:pt modelId="{1DF70163-1A93-44D2-AE12-E1D5F61EA886}" type="pres">
      <dgm:prSet presAssocID="{4AB0F87A-E3D9-4C55-BEFF-8C4726A3ABD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oskop"/>
        </a:ext>
      </dgm:extLst>
    </dgm:pt>
    <dgm:pt modelId="{3761CE03-18D5-4FFD-B47B-89BDAC3046D1}" type="pres">
      <dgm:prSet presAssocID="{4AB0F87A-E3D9-4C55-BEFF-8C4726A3ABD2}" presName="spaceRect" presStyleCnt="0"/>
      <dgm:spPr/>
    </dgm:pt>
    <dgm:pt modelId="{9971494E-FD34-45A1-9C45-D78C9F040CCE}" type="pres">
      <dgm:prSet presAssocID="{4AB0F87A-E3D9-4C55-BEFF-8C4726A3ABD2}" presName="textRect" presStyleLbl="revTx" presStyleIdx="1" presStyleCnt="7">
        <dgm:presLayoutVars>
          <dgm:chMax val="1"/>
          <dgm:chPref val="1"/>
        </dgm:presLayoutVars>
      </dgm:prSet>
      <dgm:spPr/>
    </dgm:pt>
    <dgm:pt modelId="{D4F832E8-62DB-487E-A69F-FB67789F4621}" type="pres">
      <dgm:prSet presAssocID="{8046C07F-6DDF-46F1-8B5A-8B07BC4CCB21}" presName="sibTrans" presStyleCnt="0"/>
      <dgm:spPr/>
    </dgm:pt>
    <dgm:pt modelId="{3E076989-0EBB-4D13-BE44-11CD95AD2E61}" type="pres">
      <dgm:prSet presAssocID="{66AD1BB8-2A69-455E-819D-C2A26D3A624C}" presName="compNode" presStyleCnt="0"/>
      <dgm:spPr/>
    </dgm:pt>
    <dgm:pt modelId="{C0D5ED96-55D9-4520-81BF-9F069B7D5174}" type="pres">
      <dgm:prSet presAssocID="{66AD1BB8-2A69-455E-819D-C2A26D3A624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taplar"/>
        </a:ext>
      </dgm:extLst>
    </dgm:pt>
    <dgm:pt modelId="{ABF0F601-9951-4663-98C2-A6AFE5977ECB}" type="pres">
      <dgm:prSet presAssocID="{66AD1BB8-2A69-455E-819D-C2A26D3A624C}" presName="spaceRect" presStyleCnt="0"/>
      <dgm:spPr/>
    </dgm:pt>
    <dgm:pt modelId="{7A1F08D0-1042-4B7D-8B7E-996A0F7D9750}" type="pres">
      <dgm:prSet presAssocID="{66AD1BB8-2A69-455E-819D-C2A26D3A624C}" presName="textRect" presStyleLbl="revTx" presStyleIdx="2" presStyleCnt="7">
        <dgm:presLayoutVars>
          <dgm:chMax val="1"/>
          <dgm:chPref val="1"/>
        </dgm:presLayoutVars>
      </dgm:prSet>
      <dgm:spPr/>
    </dgm:pt>
    <dgm:pt modelId="{81776E70-CB8C-407B-8E9D-943DE5E442B5}" type="pres">
      <dgm:prSet presAssocID="{064A2DA9-4823-412A-8CFB-040EBCC11F23}" presName="sibTrans" presStyleCnt="0"/>
      <dgm:spPr/>
    </dgm:pt>
    <dgm:pt modelId="{A1E8A902-E6B0-4CE3-A650-597E53E198A1}" type="pres">
      <dgm:prSet presAssocID="{B4E08C49-75DB-48D0-A8EC-E0F48FC9A1CF}" presName="compNode" presStyleCnt="0"/>
      <dgm:spPr/>
    </dgm:pt>
    <dgm:pt modelId="{C64005B8-1F32-44EB-BC0A-ED17B5BB66DC}" type="pres">
      <dgm:prSet presAssocID="{B4E08C49-75DB-48D0-A8EC-E0F48FC9A1C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a"/>
        </a:ext>
      </dgm:extLst>
    </dgm:pt>
    <dgm:pt modelId="{C6171031-F538-432E-B874-00DFF78C7E71}" type="pres">
      <dgm:prSet presAssocID="{B4E08C49-75DB-48D0-A8EC-E0F48FC9A1CF}" presName="spaceRect" presStyleCnt="0"/>
      <dgm:spPr/>
    </dgm:pt>
    <dgm:pt modelId="{A6015504-51D0-4141-A3C4-357A8BC0E178}" type="pres">
      <dgm:prSet presAssocID="{B4E08C49-75DB-48D0-A8EC-E0F48FC9A1CF}" presName="textRect" presStyleLbl="revTx" presStyleIdx="3" presStyleCnt="7">
        <dgm:presLayoutVars>
          <dgm:chMax val="1"/>
          <dgm:chPref val="1"/>
        </dgm:presLayoutVars>
      </dgm:prSet>
      <dgm:spPr/>
    </dgm:pt>
    <dgm:pt modelId="{B81629FB-B7DA-4E24-9C3E-733746B5C4C7}" type="pres">
      <dgm:prSet presAssocID="{4C7BD95F-36FD-47D5-9C7C-6CE878B75566}" presName="sibTrans" presStyleCnt="0"/>
      <dgm:spPr/>
    </dgm:pt>
    <dgm:pt modelId="{0B421595-DD79-4344-B968-587DFF8F205A}" type="pres">
      <dgm:prSet presAssocID="{06DAB5F9-449F-498E-A76E-1E111AE27D67}" presName="compNode" presStyleCnt="0"/>
      <dgm:spPr/>
    </dgm:pt>
    <dgm:pt modelId="{AAF53258-7E1C-47A6-9A98-80890ED06D09}" type="pres">
      <dgm:prSet presAssocID="{06DAB5F9-449F-498E-A76E-1E111AE27D6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brika"/>
        </a:ext>
      </dgm:extLst>
    </dgm:pt>
    <dgm:pt modelId="{B340325D-6686-4F26-89B2-101000581573}" type="pres">
      <dgm:prSet presAssocID="{06DAB5F9-449F-498E-A76E-1E111AE27D67}" presName="spaceRect" presStyleCnt="0"/>
      <dgm:spPr/>
    </dgm:pt>
    <dgm:pt modelId="{F896D39E-F01B-443D-B885-923A89CEB4DC}" type="pres">
      <dgm:prSet presAssocID="{06DAB5F9-449F-498E-A76E-1E111AE27D67}" presName="textRect" presStyleLbl="revTx" presStyleIdx="4" presStyleCnt="7">
        <dgm:presLayoutVars>
          <dgm:chMax val="1"/>
          <dgm:chPref val="1"/>
        </dgm:presLayoutVars>
      </dgm:prSet>
      <dgm:spPr/>
    </dgm:pt>
    <dgm:pt modelId="{391D2E89-B146-4094-926B-B25561C28F6E}" type="pres">
      <dgm:prSet presAssocID="{2AC34C3B-2378-47AC-928D-D6D3CA9E97AA}" presName="sibTrans" presStyleCnt="0"/>
      <dgm:spPr/>
    </dgm:pt>
    <dgm:pt modelId="{ED362A15-0082-423E-97FA-074054C6AA7B}" type="pres">
      <dgm:prSet presAssocID="{3521F555-4755-4219-967A-120707F4B516}" presName="compNode" presStyleCnt="0"/>
      <dgm:spPr/>
    </dgm:pt>
    <dgm:pt modelId="{EF087B03-03AB-40BA-9FB8-CBAAF3A21FAD}" type="pres">
      <dgm:prSet presAssocID="{3521F555-4755-4219-967A-120707F4B51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itki"/>
        </a:ext>
      </dgm:extLst>
    </dgm:pt>
    <dgm:pt modelId="{8FDB0921-DB24-4D5C-B786-A4B7DD2112FA}" type="pres">
      <dgm:prSet presAssocID="{3521F555-4755-4219-967A-120707F4B516}" presName="spaceRect" presStyleCnt="0"/>
      <dgm:spPr/>
    </dgm:pt>
    <dgm:pt modelId="{7AE7C051-4D95-4F41-BE3F-E81DDDB63BBD}" type="pres">
      <dgm:prSet presAssocID="{3521F555-4755-4219-967A-120707F4B516}" presName="textRect" presStyleLbl="revTx" presStyleIdx="5" presStyleCnt="7">
        <dgm:presLayoutVars>
          <dgm:chMax val="1"/>
          <dgm:chPref val="1"/>
        </dgm:presLayoutVars>
      </dgm:prSet>
      <dgm:spPr/>
    </dgm:pt>
    <dgm:pt modelId="{B22CF5BE-8876-41FB-8184-BC7D218E4262}" type="pres">
      <dgm:prSet presAssocID="{7DDCC2D1-5762-4157-8D18-5540A9CF1927}" presName="sibTrans" presStyleCnt="0"/>
      <dgm:spPr/>
    </dgm:pt>
    <dgm:pt modelId="{6059E605-06C3-4D19-A655-220618A7A50D}" type="pres">
      <dgm:prSet presAssocID="{7DBB6F3D-ED5D-44CA-B076-0F12D10756A8}" presName="compNode" presStyleCnt="0"/>
      <dgm:spPr/>
    </dgm:pt>
    <dgm:pt modelId="{82F0DF11-B3EF-4AF4-92CE-1DD6D423E519}" type="pres">
      <dgm:prSet presAssocID="{7DBB6F3D-ED5D-44CA-B076-0F12D10756A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az"/>
        </a:ext>
      </dgm:extLst>
    </dgm:pt>
    <dgm:pt modelId="{327861C7-B845-4C86-965B-950A93713421}" type="pres">
      <dgm:prSet presAssocID="{7DBB6F3D-ED5D-44CA-B076-0F12D10756A8}" presName="spaceRect" presStyleCnt="0"/>
      <dgm:spPr/>
    </dgm:pt>
    <dgm:pt modelId="{086B6C6E-42A3-4D39-B714-9FF65D466B11}" type="pres">
      <dgm:prSet presAssocID="{7DBB6F3D-ED5D-44CA-B076-0F12D10756A8}" presName="textRect" presStyleLbl="revTx" presStyleIdx="6" presStyleCnt="7">
        <dgm:presLayoutVars>
          <dgm:chMax val="1"/>
          <dgm:chPref val="1"/>
        </dgm:presLayoutVars>
      </dgm:prSet>
      <dgm:spPr/>
    </dgm:pt>
  </dgm:ptLst>
  <dgm:cxnLst>
    <dgm:cxn modelId="{5940101C-F696-4042-A7D9-6D2A0FFFD011}" srcId="{59C86076-82C4-4EEE-967D-91B53844970D}" destId="{06DAB5F9-449F-498E-A76E-1E111AE27D67}" srcOrd="4" destOrd="0" parTransId="{167C6151-B8A3-4933-9885-448D009E5256}" sibTransId="{2AC34C3B-2378-47AC-928D-D6D3CA9E97AA}"/>
    <dgm:cxn modelId="{2C71CD1F-FB9D-4A44-BA0D-78EF4FDFFA89}" type="presOf" srcId="{59C86076-82C4-4EEE-967D-91B53844970D}" destId="{F916D104-A78E-49D3-B587-518FF62E41CA}" srcOrd="0" destOrd="0" presId="urn:microsoft.com/office/officeart/2018/2/layout/IconLabelList"/>
    <dgm:cxn modelId="{2BEAA12B-E19A-45A9-9422-92CB620D4544}" srcId="{59C86076-82C4-4EEE-967D-91B53844970D}" destId="{B4E08C49-75DB-48D0-A8EC-E0F48FC9A1CF}" srcOrd="3" destOrd="0" parTransId="{962DF057-21AD-419D-9D46-40E60E4256FB}" sibTransId="{4C7BD95F-36FD-47D5-9C7C-6CE878B75566}"/>
    <dgm:cxn modelId="{48D1F131-D4C3-4795-A7FB-FD5262EDC473}" srcId="{59C86076-82C4-4EEE-967D-91B53844970D}" destId="{3521F555-4755-4219-967A-120707F4B516}" srcOrd="5" destOrd="0" parTransId="{7A966C42-D9B2-4C32-957E-C2E04AA82BF7}" sibTransId="{7DDCC2D1-5762-4157-8D18-5540A9CF1927}"/>
    <dgm:cxn modelId="{0EA5783A-DF73-4B3F-9174-7C3374ADBBB0}" type="presOf" srcId="{7DBB6F3D-ED5D-44CA-B076-0F12D10756A8}" destId="{086B6C6E-42A3-4D39-B714-9FF65D466B11}" srcOrd="0" destOrd="0" presId="urn:microsoft.com/office/officeart/2018/2/layout/IconLabelList"/>
    <dgm:cxn modelId="{FCF6AC3B-086A-47A4-B87C-07BFCAE69ECB}" type="presOf" srcId="{8DBE6FCF-EA4E-48F1-81E3-2B17E62C3E03}" destId="{8709FBEE-14F3-4159-B51A-9BEFB32E997F}" srcOrd="0" destOrd="0" presId="urn:microsoft.com/office/officeart/2018/2/layout/IconLabelList"/>
    <dgm:cxn modelId="{36AD5562-66AF-43F2-8CB8-6DA19DDBFE66}" type="presOf" srcId="{66AD1BB8-2A69-455E-819D-C2A26D3A624C}" destId="{7A1F08D0-1042-4B7D-8B7E-996A0F7D9750}" srcOrd="0" destOrd="0" presId="urn:microsoft.com/office/officeart/2018/2/layout/IconLabelList"/>
    <dgm:cxn modelId="{668C564F-43D5-4DE4-A276-E1FDB7A8DB19}" srcId="{59C86076-82C4-4EEE-967D-91B53844970D}" destId="{8DBE6FCF-EA4E-48F1-81E3-2B17E62C3E03}" srcOrd="0" destOrd="0" parTransId="{A4595537-4E6F-482B-885C-C777ED20E7CB}" sibTransId="{FEC45C69-FDC1-4B09-91A2-3C7093327D1C}"/>
    <dgm:cxn modelId="{0B206287-86C7-49A8-A90A-2C82A1D06544}" type="presOf" srcId="{4AB0F87A-E3D9-4C55-BEFF-8C4726A3ABD2}" destId="{9971494E-FD34-45A1-9C45-D78C9F040CCE}" srcOrd="0" destOrd="0" presId="urn:microsoft.com/office/officeart/2018/2/layout/IconLabelList"/>
    <dgm:cxn modelId="{64C930A6-8329-459A-BCD9-E8EE91301A9F}" srcId="{59C86076-82C4-4EEE-967D-91B53844970D}" destId="{4AB0F87A-E3D9-4C55-BEFF-8C4726A3ABD2}" srcOrd="1" destOrd="0" parTransId="{E12DED3C-E047-4B81-895A-B79BD1D58D94}" sibTransId="{8046C07F-6DDF-46F1-8B5A-8B07BC4CCB21}"/>
    <dgm:cxn modelId="{65384BAD-7B65-44EE-85AC-990080F3AEB6}" srcId="{59C86076-82C4-4EEE-967D-91B53844970D}" destId="{7DBB6F3D-ED5D-44CA-B076-0F12D10756A8}" srcOrd="6" destOrd="0" parTransId="{C9326077-FAA3-451D-9A87-F51660C56470}" sibTransId="{150D8926-766F-4689-8F45-22477D8A31FA}"/>
    <dgm:cxn modelId="{B1B179B4-B27C-4602-AC9F-20E5B8EB7264}" type="presOf" srcId="{3521F555-4755-4219-967A-120707F4B516}" destId="{7AE7C051-4D95-4F41-BE3F-E81DDDB63BBD}" srcOrd="0" destOrd="0" presId="urn:microsoft.com/office/officeart/2018/2/layout/IconLabelList"/>
    <dgm:cxn modelId="{423F61C2-3942-433C-9902-4190D3FFC9D6}" srcId="{59C86076-82C4-4EEE-967D-91B53844970D}" destId="{66AD1BB8-2A69-455E-819D-C2A26D3A624C}" srcOrd="2" destOrd="0" parTransId="{628CC9A5-25E5-41E5-83A1-0AA113AFFCF2}" sibTransId="{064A2DA9-4823-412A-8CFB-040EBCC11F23}"/>
    <dgm:cxn modelId="{9456C1E0-C775-47F1-A4A5-7659867CE2AC}" type="presOf" srcId="{B4E08C49-75DB-48D0-A8EC-E0F48FC9A1CF}" destId="{A6015504-51D0-4141-A3C4-357A8BC0E178}" srcOrd="0" destOrd="0" presId="urn:microsoft.com/office/officeart/2018/2/layout/IconLabelList"/>
    <dgm:cxn modelId="{A2123BFE-C75A-4E7E-BD47-E42BD7EAF88C}" type="presOf" srcId="{06DAB5F9-449F-498E-A76E-1E111AE27D67}" destId="{F896D39E-F01B-443D-B885-923A89CEB4DC}" srcOrd="0" destOrd="0" presId="urn:microsoft.com/office/officeart/2018/2/layout/IconLabelList"/>
    <dgm:cxn modelId="{E276D019-A574-4C11-87F6-8233181A0A69}" type="presParOf" srcId="{F916D104-A78E-49D3-B587-518FF62E41CA}" destId="{BD57867C-8973-42D9-97B2-2F398BD63C01}" srcOrd="0" destOrd="0" presId="urn:microsoft.com/office/officeart/2018/2/layout/IconLabelList"/>
    <dgm:cxn modelId="{38FC66F0-3473-4066-80DA-385347637C9F}" type="presParOf" srcId="{BD57867C-8973-42D9-97B2-2F398BD63C01}" destId="{90C8C9B0-76A0-4D5D-9FE2-415C24668558}" srcOrd="0" destOrd="0" presId="urn:microsoft.com/office/officeart/2018/2/layout/IconLabelList"/>
    <dgm:cxn modelId="{F2FD68CA-AE73-47DD-BF53-D588F590E02D}" type="presParOf" srcId="{BD57867C-8973-42D9-97B2-2F398BD63C01}" destId="{8DBF8868-4DA2-40EB-9C43-7D6D8BF7E7C3}" srcOrd="1" destOrd="0" presId="urn:microsoft.com/office/officeart/2018/2/layout/IconLabelList"/>
    <dgm:cxn modelId="{94EF7AA2-4BCE-4B96-ADAD-1D07A5E74327}" type="presParOf" srcId="{BD57867C-8973-42D9-97B2-2F398BD63C01}" destId="{8709FBEE-14F3-4159-B51A-9BEFB32E997F}" srcOrd="2" destOrd="0" presId="urn:microsoft.com/office/officeart/2018/2/layout/IconLabelList"/>
    <dgm:cxn modelId="{177B5D2A-2116-4C55-8E2E-4B16A442D431}" type="presParOf" srcId="{F916D104-A78E-49D3-B587-518FF62E41CA}" destId="{BADAF76D-DF2A-45BC-B79A-C307B789793C}" srcOrd="1" destOrd="0" presId="urn:microsoft.com/office/officeart/2018/2/layout/IconLabelList"/>
    <dgm:cxn modelId="{A33781B7-E713-47E9-8378-525187AAFB44}" type="presParOf" srcId="{F916D104-A78E-49D3-B587-518FF62E41CA}" destId="{F017A960-0A65-480E-9499-8CBD32291B2B}" srcOrd="2" destOrd="0" presId="urn:microsoft.com/office/officeart/2018/2/layout/IconLabelList"/>
    <dgm:cxn modelId="{74E4B5F5-58B5-4AED-BECD-E5846A89A9B7}" type="presParOf" srcId="{F017A960-0A65-480E-9499-8CBD32291B2B}" destId="{1DF70163-1A93-44D2-AE12-E1D5F61EA886}" srcOrd="0" destOrd="0" presId="urn:microsoft.com/office/officeart/2018/2/layout/IconLabelList"/>
    <dgm:cxn modelId="{8783FA84-22D7-49D4-ADFD-82A4E39E88BE}" type="presParOf" srcId="{F017A960-0A65-480E-9499-8CBD32291B2B}" destId="{3761CE03-18D5-4FFD-B47B-89BDAC3046D1}" srcOrd="1" destOrd="0" presId="urn:microsoft.com/office/officeart/2018/2/layout/IconLabelList"/>
    <dgm:cxn modelId="{929830FD-EAAF-436F-A66D-1363CC2F2431}" type="presParOf" srcId="{F017A960-0A65-480E-9499-8CBD32291B2B}" destId="{9971494E-FD34-45A1-9C45-D78C9F040CCE}" srcOrd="2" destOrd="0" presId="urn:microsoft.com/office/officeart/2018/2/layout/IconLabelList"/>
    <dgm:cxn modelId="{FF5BB186-012B-49BC-B040-AFACEA469BF6}" type="presParOf" srcId="{F916D104-A78E-49D3-B587-518FF62E41CA}" destId="{D4F832E8-62DB-487E-A69F-FB67789F4621}" srcOrd="3" destOrd="0" presId="urn:microsoft.com/office/officeart/2018/2/layout/IconLabelList"/>
    <dgm:cxn modelId="{7D4C7097-05BF-42BA-9891-76B07134DB9F}" type="presParOf" srcId="{F916D104-A78E-49D3-B587-518FF62E41CA}" destId="{3E076989-0EBB-4D13-BE44-11CD95AD2E61}" srcOrd="4" destOrd="0" presId="urn:microsoft.com/office/officeart/2018/2/layout/IconLabelList"/>
    <dgm:cxn modelId="{B3B8DD5D-718E-4FFE-A6F5-7695D9B7F958}" type="presParOf" srcId="{3E076989-0EBB-4D13-BE44-11CD95AD2E61}" destId="{C0D5ED96-55D9-4520-81BF-9F069B7D5174}" srcOrd="0" destOrd="0" presId="urn:microsoft.com/office/officeart/2018/2/layout/IconLabelList"/>
    <dgm:cxn modelId="{EEA66FDF-C555-4B1F-921B-7C0876D988CA}" type="presParOf" srcId="{3E076989-0EBB-4D13-BE44-11CD95AD2E61}" destId="{ABF0F601-9951-4663-98C2-A6AFE5977ECB}" srcOrd="1" destOrd="0" presId="urn:microsoft.com/office/officeart/2018/2/layout/IconLabelList"/>
    <dgm:cxn modelId="{95DCAA59-4360-497F-89DB-A1A8C7B8FC77}" type="presParOf" srcId="{3E076989-0EBB-4D13-BE44-11CD95AD2E61}" destId="{7A1F08D0-1042-4B7D-8B7E-996A0F7D9750}" srcOrd="2" destOrd="0" presId="urn:microsoft.com/office/officeart/2018/2/layout/IconLabelList"/>
    <dgm:cxn modelId="{DDF75811-CEAA-4D94-8BE6-9004131C28A8}" type="presParOf" srcId="{F916D104-A78E-49D3-B587-518FF62E41CA}" destId="{81776E70-CB8C-407B-8E9D-943DE5E442B5}" srcOrd="5" destOrd="0" presId="urn:microsoft.com/office/officeart/2018/2/layout/IconLabelList"/>
    <dgm:cxn modelId="{C42547D1-40C5-4A55-A6E2-7F7AB86477C8}" type="presParOf" srcId="{F916D104-A78E-49D3-B587-518FF62E41CA}" destId="{A1E8A902-E6B0-4CE3-A650-597E53E198A1}" srcOrd="6" destOrd="0" presId="urn:microsoft.com/office/officeart/2018/2/layout/IconLabelList"/>
    <dgm:cxn modelId="{54F8ED2C-6E7C-483F-ACB5-4F7A0BB62409}" type="presParOf" srcId="{A1E8A902-E6B0-4CE3-A650-597E53E198A1}" destId="{C64005B8-1F32-44EB-BC0A-ED17B5BB66DC}" srcOrd="0" destOrd="0" presId="urn:microsoft.com/office/officeart/2018/2/layout/IconLabelList"/>
    <dgm:cxn modelId="{0C356D17-9945-48D2-8974-1ECBFE43EFD3}" type="presParOf" srcId="{A1E8A902-E6B0-4CE3-A650-597E53E198A1}" destId="{C6171031-F538-432E-B874-00DFF78C7E71}" srcOrd="1" destOrd="0" presId="urn:microsoft.com/office/officeart/2018/2/layout/IconLabelList"/>
    <dgm:cxn modelId="{4043F0F2-DE97-4E0F-8DEA-7530C90D6468}" type="presParOf" srcId="{A1E8A902-E6B0-4CE3-A650-597E53E198A1}" destId="{A6015504-51D0-4141-A3C4-357A8BC0E178}" srcOrd="2" destOrd="0" presId="urn:microsoft.com/office/officeart/2018/2/layout/IconLabelList"/>
    <dgm:cxn modelId="{289818EB-C5C8-4E89-BC93-E17D7FD65703}" type="presParOf" srcId="{F916D104-A78E-49D3-B587-518FF62E41CA}" destId="{B81629FB-B7DA-4E24-9C3E-733746B5C4C7}" srcOrd="7" destOrd="0" presId="urn:microsoft.com/office/officeart/2018/2/layout/IconLabelList"/>
    <dgm:cxn modelId="{E9228375-41AE-4381-8509-E37BC60E4B1E}" type="presParOf" srcId="{F916D104-A78E-49D3-B587-518FF62E41CA}" destId="{0B421595-DD79-4344-B968-587DFF8F205A}" srcOrd="8" destOrd="0" presId="urn:microsoft.com/office/officeart/2018/2/layout/IconLabelList"/>
    <dgm:cxn modelId="{5BFC2699-F07D-44E2-B373-1F9B468AFBD6}" type="presParOf" srcId="{0B421595-DD79-4344-B968-587DFF8F205A}" destId="{AAF53258-7E1C-47A6-9A98-80890ED06D09}" srcOrd="0" destOrd="0" presId="urn:microsoft.com/office/officeart/2018/2/layout/IconLabelList"/>
    <dgm:cxn modelId="{81D035DD-E870-4841-A9D4-FEB24A8A5949}" type="presParOf" srcId="{0B421595-DD79-4344-B968-587DFF8F205A}" destId="{B340325D-6686-4F26-89B2-101000581573}" srcOrd="1" destOrd="0" presId="urn:microsoft.com/office/officeart/2018/2/layout/IconLabelList"/>
    <dgm:cxn modelId="{1962EA9C-EC59-4AA5-97CE-449E473B0C45}" type="presParOf" srcId="{0B421595-DD79-4344-B968-587DFF8F205A}" destId="{F896D39E-F01B-443D-B885-923A89CEB4DC}" srcOrd="2" destOrd="0" presId="urn:microsoft.com/office/officeart/2018/2/layout/IconLabelList"/>
    <dgm:cxn modelId="{954AADE4-B640-4FFF-BFCB-0AB19D4B352E}" type="presParOf" srcId="{F916D104-A78E-49D3-B587-518FF62E41CA}" destId="{391D2E89-B146-4094-926B-B25561C28F6E}" srcOrd="9" destOrd="0" presId="urn:microsoft.com/office/officeart/2018/2/layout/IconLabelList"/>
    <dgm:cxn modelId="{70AC25C2-84A6-4664-8EE5-DD43EFB2204B}" type="presParOf" srcId="{F916D104-A78E-49D3-B587-518FF62E41CA}" destId="{ED362A15-0082-423E-97FA-074054C6AA7B}" srcOrd="10" destOrd="0" presId="urn:microsoft.com/office/officeart/2018/2/layout/IconLabelList"/>
    <dgm:cxn modelId="{03646CCA-03BD-4CDD-958E-390C416CF806}" type="presParOf" srcId="{ED362A15-0082-423E-97FA-074054C6AA7B}" destId="{EF087B03-03AB-40BA-9FB8-CBAAF3A21FAD}" srcOrd="0" destOrd="0" presId="urn:microsoft.com/office/officeart/2018/2/layout/IconLabelList"/>
    <dgm:cxn modelId="{121E93FF-B71B-4178-A931-7B3308622D6A}" type="presParOf" srcId="{ED362A15-0082-423E-97FA-074054C6AA7B}" destId="{8FDB0921-DB24-4D5C-B786-A4B7DD2112FA}" srcOrd="1" destOrd="0" presId="urn:microsoft.com/office/officeart/2018/2/layout/IconLabelList"/>
    <dgm:cxn modelId="{B123B454-69FF-4842-B920-0FAB063DD5FD}" type="presParOf" srcId="{ED362A15-0082-423E-97FA-074054C6AA7B}" destId="{7AE7C051-4D95-4F41-BE3F-E81DDDB63BBD}" srcOrd="2" destOrd="0" presId="urn:microsoft.com/office/officeart/2018/2/layout/IconLabelList"/>
    <dgm:cxn modelId="{ADAD79FB-43E9-4787-AB11-4510EDBB1DE7}" type="presParOf" srcId="{F916D104-A78E-49D3-B587-518FF62E41CA}" destId="{B22CF5BE-8876-41FB-8184-BC7D218E4262}" srcOrd="11" destOrd="0" presId="urn:microsoft.com/office/officeart/2018/2/layout/IconLabelList"/>
    <dgm:cxn modelId="{54BF7459-EF45-4DA6-8774-47401E225F7C}" type="presParOf" srcId="{F916D104-A78E-49D3-B587-518FF62E41CA}" destId="{6059E605-06C3-4D19-A655-220618A7A50D}" srcOrd="12" destOrd="0" presId="urn:microsoft.com/office/officeart/2018/2/layout/IconLabelList"/>
    <dgm:cxn modelId="{2D140165-118C-4014-88BE-EC7AF4DD88DF}" type="presParOf" srcId="{6059E605-06C3-4D19-A655-220618A7A50D}" destId="{82F0DF11-B3EF-4AF4-92CE-1DD6D423E519}" srcOrd="0" destOrd="0" presId="urn:microsoft.com/office/officeart/2018/2/layout/IconLabelList"/>
    <dgm:cxn modelId="{7685439C-29D7-4F20-B880-B5AB20773486}" type="presParOf" srcId="{6059E605-06C3-4D19-A655-220618A7A50D}" destId="{327861C7-B845-4C86-965B-950A93713421}" srcOrd="1" destOrd="0" presId="urn:microsoft.com/office/officeart/2018/2/layout/IconLabelList"/>
    <dgm:cxn modelId="{03F90617-4C41-42B7-AC30-138D20B0A75E}" type="presParOf" srcId="{6059E605-06C3-4D19-A655-220618A7A50D}" destId="{086B6C6E-42A3-4D39-B714-9FF65D466B1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41F66-3CFB-4948-ABEE-4C511F384D6E}">
      <dsp:nvSpPr>
        <dsp:cNvPr id="0" name=""/>
        <dsp:cNvSpPr/>
      </dsp:nvSpPr>
      <dsp:spPr>
        <a:xfrm>
          <a:off x="1839629" y="1186858"/>
          <a:ext cx="391806" cy="91440"/>
        </a:xfrm>
        <a:custGeom>
          <a:avLst/>
          <a:gdLst/>
          <a:ahLst/>
          <a:cxnLst/>
          <a:rect l="0" t="0" r="0" b="0"/>
          <a:pathLst>
            <a:path>
              <a:moveTo>
                <a:pt x="0" y="45720"/>
              </a:moveTo>
              <a:lnTo>
                <a:pt x="391806" y="45720"/>
              </a:lnTo>
            </a:path>
          </a:pathLst>
        </a:custGeom>
        <a:noFill/>
        <a:ln w="28575" cap="flat" cmpd="sng" algn="ctr">
          <a:solidFill>
            <a:schemeClr val="accent5"/>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1230466"/>
        <a:ext cx="21120" cy="4224"/>
      </dsp:txXfrm>
    </dsp:sp>
    <dsp:sp modelId="{D2A4B9AA-CB66-4A03-87CC-E0678754921E}">
      <dsp:nvSpPr>
        <dsp:cNvPr id="0" name=""/>
        <dsp:cNvSpPr/>
      </dsp:nvSpPr>
      <dsp:spPr>
        <a:xfrm>
          <a:off x="4878" y="681613"/>
          <a:ext cx="1836550" cy="11019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Nedir?</a:t>
          </a:r>
          <a:endParaRPr lang="en-US" sz="1700" kern="1200"/>
        </a:p>
      </dsp:txBody>
      <dsp:txXfrm>
        <a:off x="4878" y="681613"/>
        <a:ext cx="1836550" cy="1101930"/>
      </dsp:txXfrm>
    </dsp:sp>
    <dsp:sp modelId="{B55F5975-1238-45B1-BF9D-6DB67CD308B8}">
      <dsp:nvSpPr>
        <dsp:cNvPr id="0" name=""/>
        <dsp:cNvSpPr/>
      </dsp:nvSpPr>
      <dsp:spPr>
        <a:xfrm>
          <a:off x="4098587" y="1186858"/>
          <a:ext cx="391806" cy="91440"/>
        </a:xfrm>
        <a:custGeom>
          <a:avLst/>
          <a:gdLst/>
          <a:ahLst/>
          <a:cxnLst/>
          <a:rect l="0" t="0" r="0" b="0"/>
          <a:pathLst>
            <a:path>
              <a:moveTo>
                <a:pt x="0" y="45720"/>
              </a:moveTo>
              <a:lnTo>
                <a:pt x="391806" y="45720"/>
              </a:lnTo>
            </a:path>
          </a:pathLst>
        </a:custGeom>
        <a:noFill/>
        <a:ln w="28575" cap="flat" cmpd="sng" algn="ctr">
          <a:solidFill>
            <a:srgbClr val="9B906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3930" y="1230466"/>
        <a:ext cx="21120" cy="4224"/>
      </dsp:txXfrm>
    </dsp:sp>
    <dsp:sp modelId="{462E9E3B-9503-479F-BE6D-045E35339A9A}">
      <dsp:nvSpPr>
        <dsp:cNvPr id="0" name=""/>
        <dsp:cNvSpPr/>
      </dsp:nvSpPr>
      <dsp:spPr>
        <a:xfrm>
          <a:off x="2263836" y="681613"/>
          <a:ext cx="1836550" cy="1101930"/>
        </a:xfrm>
        <a:prstGeom prst="rect">
          <a:avLst/>
        </a:prstGeom>
        <a:solidFill>
          <a:schemeClr val="accent5">
            <a:hueOff val="2487123"/>
            <a:satOff val="1099"/>
            <a:lumOff val="-12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Tarihi ve Gelişimi</a:t>
          </a:r>
          <a:endParaRPr lang="en-US" sz="1700" kern="1200"/>
        </a:p>
      </dsp:txBody>
      <dsp:txXfrm>
        <a:off x="2263836" y="681613"/>
        <a:ext cx="1836550" cy="1101930"/>
      </dsp:txXfrm>
    </dsp:sp>
    <dsp:sp modelId="{28AF2FA2-C783-4A60-A480-3AF97DA42087}">
      <dsp:nvSpPr>
        <dsp:cNvPr id="0" name=""/>
        <dsp:cNvSpPr/>
      </dsp:nvSpPr>
      <dsp:spPr>
        <a:xfrm>
          <a:off x="923154" y="1781743"/>
          <a:ext cx="4517915" cy="391806"/>
        </a:xfrm>
        <a:custGeom>
          <a:avLst/>
          <a:gdLst/>
          <a:ahLst/>
          <a:cxnLst/>
          <a:rect l="0" t="0" r="0" b="0"/>
          <a:pathLst>
            <a:path>
              <a:moveTo>
                <a:pt x="4517915" y="0"/>
              </a:moveTo>
              <a:lnTo>
                <a:pt x="4517915" y="213003"/>
              </a:lnTo>
              <a:lnTo>
                <a:pt x="0" y="213003"/>
              </a:lnTo>
              <a:lnTo>
                <a:pt x="0" y="391806"/>
              </a:lnTo>
            </a:path>
          </a:pathLst>
        </a:custGeom>
        <a:noFill/>
        <a:ln w="28575" cap="flat" cmpd="sng" algn="ctr">
          <a:solidFill>
            <a:srgbClr val="76986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8671" y="1975535"/>
        <a:ext cx="226880" cy="4224"/>
      </dsp:txXfrm>
    </dsp:sp>
    <dsp:sp modelId="{9AC815FC-7051-4971-BD4D-ACD631D2DBB7}">
      <dsp:nvSpPr>
        <dsp:cNvPr id="0" name=""/>
        <dsp:cNvSpPr/>
      </dsp:nvSpPr>
      <dsp:spPr>
        <a:xfrm>
          <a:off x="4522794" y="681613"/>
          <a:ext cx="1836550" cy="1101930"/>
        </a:xfrm>
        <a:prstGeom prst="rect">
          <a:avLst/>
        </a:prstGeom>
        <a:solidFill>
          <a:schemeClr val="accent5">
            <a:hueOff val="4974247"/>
            <a:satOff val="2198"/>
            <a:lumOff val="-24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kern="1200" dirty="0"/>
            <a:t>Yapay Zeka Alt Dalları</a:t>
          </a:r>
          <a:endParaRPr lang="en-US" sz="1700" kern="1200" dirty="0"/>
        </a:p>
      </dsp:txBody>
      <dsp:txXfrm>
        <a:off x="4522794" y="681613"/>
        <a:ext cx="1836550" cy="1101930"/>
      </dsp:txXfrm>
    </dsp:sp>
    <dsp:sp modelId="{9F7A9ED0-0D35-4203-9E16-0F2AF831B994}">
      <dsp:nvSpPr>
        <dsp:cNvPr id="0" name=""/>
        <dsp:cNvSpPr/>
      </dsp:nvSpPr>
      <dsp:spPr>
        <a:xfrm>
          <a:off x="1839629" y="2711196"/>
          <a:ext cx="391806" cy="91440"/>
        </a:xfrm>
        <a:custGeom>
          <a:avLst/>
          <a:gdLst/>
          <a:ahLst/>
          <a:cxnLst/>
          <a:rect l="0" t="0" r="0" b="0"/>
          <a:pathLst>
            <a:path>
              <a:moveTo>
                <a:pt x="0" y="45720"/>
              </a:moveTo>
              <a:lnTo>
                <a:pt x="391806" y="45720"/>
              </a:lnTo>
            </a:path>
          </a:pathLst>
        </a:custGeom>
        <a:noFill/>
        <a:ln w="28575" cap="flat" cmpd="sng" algn="ctr">
          <a:solidFill>
            <a:srgbClr val="5B957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2754803"/>
        <a:ext cx="21120" cy="4224"/>
      </dsp:txXfrm>
    </dsp:sp>
    <dsp:sp modelId="{F2697235-4591-4419-94DA-C6DFA1823C93}">
      <dsp:nvSpPr>
        <dsp:cNvPr id="0" name=""/>
        <dsp:cNvSpPr/>
      </dsp:nvSpPr>
      <dsp:spPr>
        <a:xfrm>
          <a:off x="4878" y="2205950"/>
          <a:ext cx="1836550" cy="1101930"/>
        </a:xfrm>
        <a:prstGeom prst="rect">
          <a:avLst/>
        </a:prstGeom>
        <a:solidFill>
          <a:schemeClr val="accent5">
            <a:hueOff val="7461370"/>
            <a:satOff val="3297"/>
            <a:lumOff val="-3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dirty="0"/>
            <a:t>Makine Öğrenmesi Nedir?</a:t>
          </a:r>
          <a:endParaRPr lang="en-US" sz="1700" kern="1200" dirty="0"/>
        </a:p>
      </dsp:txBody>
      <dsp:txXfrm>
        <a:off x="4878" y="2205950"/>
        <a:ext cx="1836550" cy="1101930"/>
      </dsp:txXfrm>
    </dsp:sp>
    <dsp:sp modelId="{86E302BA-7E9F-45D4-AEF0-BE4D9710AB68}">
      <dsp:nvSpPr>
        <dsp:cNvPr id="0" name=""/>
        <dsp:cNvSpPr/>
      </dsp:nvSpPr>
      <dsp:spPr>
        <a:xfrm>
          <a:off x="4098587" y="2711196"/>
          <a:ext cx="391806" cy="91440"/>
        </a:xfrm>
        <a:custGeom>
          <a:avLst/>
          <a:gdLst/>
          <a:ahLst/>
          <a:cxnLst/>
          <a:rect l="0" t="0" r="0" b="0"/>
          <a:pathLst>
            <a:path>
              <a:moveTo>
                <a:pt x="0" y="45720"/>
              </a:moveTo>
              <a:lnTo>
                <a:pt x="391806" y="45720"/>
              </a:lnTo>
            </a:path>
          </a:pathLst>
        </a:custGeom>
        <a:noFill/>
        <a:ln w="28575" cap="flat" cmpd="sng" algn="ctr">
          <a:solidFill>
            <a:srgbClr val="57859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3930" y="2754803"/>
        <a:ext cx="21120" cy="4224"/>
      </dsp:txXfrm>
    </dsp:sp>
    <dsp:sp modelId="{47EE0431-461A-4E4E-AA53-22486FB31A97}">
      <dsp:nvSpPr>
        <dsp:cNvPr id="0" name=""/>
        <dsp:cNvSpPr/>
      </dsp:nvSpPr>
      <dsp:spPr>
        <a:xfrm>
          <a:off x="2263836" y="2205950"/>
          <a:ext cx="1836550" cy="1101930"/>
        </a:xfrm>
        <a:prstGeom prst="rect">
          <a:avLst/>
        </a:prstGeom>
        <a:solidFill>
          <a:schemeClr val="accent5">
            <a:hueOff val="9948494"/>
            <a:satOff val="4395"/>
            <a:lumOff val="-48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Derin Öğrenme Nedir?</a:t>
          </a:r>
          <a:endParaRPr lang="en-US" sz="1700" kern="1200"/>
        </a:p>
      </dsp:txBody>
      <dsp:txXfrm>
        <a:off x="2263836" y="2205950"/>
        <a:ext cx="1836550" cy="1101930"/>
      </dsp:txXfrm>
    </dsp:sp>
    <dsp:sp modelId="{52C8A7FD-9535-4E4C-8387-38ECA572C3A0}">
      <dsp:nvSpPr>
        <dsp:cNvPr id="0" name=""/>
        <dsp:cNvSpPr/>
      </dsp:nvSpPr>
      <dsp:spPr>
        <a:xfrm>
          <a:off x="923154" y="3306081"/>
          <a:ext cx="4517915" cy="391806"/>
        </a:xfrm>
        <a:custGeom>
          <a:avLst/>
          <a:gdLst/>
          <a:ahLst/>
          <a:cxnLst/>
          <a:rect l="0" t="0" r="0" b="0"/>
          <a:pathLst>
            <a:path>
              <a:moveTo>
                <a:pt x="4517915" y="0"/>
              </a:moveTo>
              <a:lnTo>
                <a:pt x="4517915" y="213003"/>
              </a:lnTo>
              <a:lnTo>
                <a:pt x="0" y="213003"/>
              </a:lnTo>
              <a:lnTo>
                <a:pt x="0" y="391806"/>
              </a:lnTo>
            </a:path>
          </a:pathLst>
        </a:custGeom>
        <a:noFill/>
        <a:ln w="28575" cap="flat" cmpd="sng" algn="ctr">
          <a:solidFill>
            <a:srgbClr val="55538F"/>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8671" y="3499872"/>
        <a:ext cx="226880" cy="4224"/>
      </dsp:txXfrm>
    </dsp:sp>
    <dsp:sp modelId="{8DF911A3-BF1C-4AA8-803F-14406683C239}">
      <dsp:nvSpPr>
        <dsp:cNvPr id="0" name=""/>
        <dsp:cNvSpPr/>
      </dsp:nvSpPr>
      <dsp:spPr>
        <a:xfrm>
          <a:off x="4522794" y="2205950"/>
          <a:ext cx="1836550" cy="1101930"/>
        </a:xfrm>
        <a:prstGeom prst="rect">
          <a:avLst/>
        </a:prstGeom>
        <a:solidFill>
          <a:schemeClr val="accent5">
            <a:hueOff val="12435617"/>
            <a:satOff val="5494"/>
            <a:lumOff val="-60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Kullanım Alanları ve Uygulamalar</a:t>
          </a:r>
          <a:endParaRPr lang="en-US" sz="1700" kern="1200"/>
        </a:p>
      </dsp:txBody>
      <dsp:txXfrm>
        <a:off x="4522794" y="2205950"/>
        <a:ext cx="1836550" cy="1101930"/>
      </dsp:txXfrm>
    </dsp:sp>
    <dsp:sp modelId="{94ABF564-8EAE-4143-B89D-0386DDB3D533}">
      <dsp:nvSpPr>
        <dsp:cNvPr id="0" name=""/>
        <dsp:cNvSpPr/>
      </dsp:nvSpPr>
      <dsp:spPr>
        <a:xfrm>
          <a:off x="1839629" y="4235533"/>
          <a:ext cx="391806" cy="91440"/>
        </a:xfrm>
        <a:custGeom>
          <a:avLst/>
          <a:gdLst/>
          <a:ahLst/>
          <a:cxnLst/>
          <a:rect l="0" t="0" r="0" b="0"/>
          <a:pathLst>
            <a:path>
              <a:moveTo>
                <a:pt x="0" y="45720"/>
              </a:moveTo>
              <a:lnTo>
                <a:pt x="391806" y="45720"/>
              </a:lnTo>
            </a:path>
          </a:pathLst>
        </a:custGeom>
        <a:noFill/>
        <a:ln w="28575" cap="flat" cmpd="sng" algn="ctr">
          <a:solidFill>
            <a:srgbClr val="824F8C"/>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4279141"/>
        <a:ext cx="21120" cy="4224"/>
      </dsp:txXfrm>
    </dsp:sp>
    <dsp:sp modelId="{087CAA2D-109E-4D76-9AC6-48BED846EE83}">
      <dsp:nvSpPr>
        <dsp:cNvPr id="0" name=""/>
        <dsp:cNvSpPr/>
      </dsp:nvSpPr>
      <dsp:spPr>
        <a:xfrm>
          <a:off x="4878" y="3730288"/>
          <a:ext cx="1836550" cy="1101930"/>
        </a:xfrm>
        <a:prstGeom prst="rect">
          <a:avLst/>
        </a:prstGeom>
        <a:solidFill>
          <a:schemeClr val="accent5">
            <a:hueOff val="14922740"/>
            <a:satOff val="6593"/>
            <a:lumOff val="-72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Etik ve Güvenlik Konuları</a:t>
          </a:r>
          <a:endParaRPr lang="en-US" sz="1700" kern="1200"/>
        </a:p>
      </dsp:txBody>
      <dsp:txXfrm>
        <a:off x="4878" y="3730288"/>
        <a:ext cx="1836550" cy="1101930"/>
      </dsp:txXfrm>
    </dsp:sp>
    <dsp:sp modelId="{CC0992AD-4DDB-4923-AEEA-35514CC3FF36}">
      <dsp:nvSpPr>
        <dsp:cNvPr id="0" name=""/>
        <dsp:cNvSpPr/>
      </dsp:nvSpPr>
      <dsp:spPr>
        <a:xfrm>
          <a:off x="2263836" y="3730288"/>
          <a:ext cx="1836550" cy="1101930"/>
        </a:xfrm>
        <a:prstGeom prst="rect">
          <a:avLst/>
        </a:prstGeom>
        <a:solidFill>
          <a:schemeClr val="accent5">
            <a:hueOff val="17409864"/>
            <a:satOff val="7692"/>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Geleceği ve Trendleri</a:t>
          </a:r>
          <a:endParaRPr lang="en-US" sz="1700" kern="1200"/>
        </a:p>
      </dsp:txBody>
      <dsp:txXfrm>
        <a:off x="2263836" y="3730288"/>
        <a:ext cx="1836550" cy="1101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8C9B0-76A0-4D5D-9FE2-415C24668558}">
      <dsp:nvSpPr>
        <dsp:cNvPr id="0" name=""/>
        <dsp:cNvSpPr/>
      </dsp:nvSpPr>
      <dsp:spPr>
        <a:xfrm>
          <a:off x="362114" y="1267839"/>
          <a:ext cx="586933" cy="5869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09FBEE-14F3-4159-B51A-9BEFB32E997F}">
      <dsp:nvSpPr>
        <dsp:cNvPr id="0" name=""/>
        <dsp:cNvSpPr/>
      </dsp:nvSpPr>
      <dsp:spPr>
        <a:xfrm>
          <a:off x="3433"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Otomotiv Sektörü</a:t>
          </a:r>
          <a:endParaRPr lang="en-US" sz="1600" kern="1200"/>
        </a:p>
      </dsp:txBody>
      <dsp:txXfrm>
        <a:off x="3433" y="2087389"/>
        <a:ext cx="1304296" cy="521718"/>
      </dsp:txXfrm>
    </dsp:sp>
    <dsp:sp modelId="{1DF70163-1A93-44D2-AE12-E1D5F61EA886}">
      <dsp:nvSpPr>
        <dsp:cNvPr id="0" name=""/>
        <dsp:cNvSpPr/>
      </dsp:nvSpPr>
      <dsp:spPr>
        <a:xfrm>
          <a:off x="1894663" y="1267839"/>
          <a:ext cx="586933" cy="5869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1494E-FD34-45A1-9C45-D78C9F040CCE}">
      <dsp:nvSpPr>
        <dsp:cNvPr id="0" name=""/>
        <dsp:cNvSpPr/>
      </dsp:nvSpPr>
      <dsp:spPr>
        <a:xfrm>
          <a:off x="1535981"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Sağlık</a:t>
          </a:r>
          <a:endParaRPr lang="en-US" sz="1600" kern="1200"/>
        </a:p>
      </dsp:txBody>
      <dsp:txXfrm>
        <a:off x="1535981" y="2087389"/>
        <a:ext cx="1304296" cy="521718"/>
      </dsp:txXfrm>
    </dsp:sp>
    <dsp:sp modelId="{C0D5ED96-55D9-4520-81BF-9F069B7D5174}">
      <dsp:nvSpPr>
        <dsp:cNvPr id="0" name=""/>
        <dsp:cNvSpPr/>
      </dsp:nvSpPr>
      <dsp:spPr>
        <a:xfrm>
          <a:off x="3427212" y="1267839"/>
          <a:ext cx="586933" cy="5869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F08D0-1042-4B7D-8B7E-996A0F7D9750}">
      <dsp:nvSpPr>
        <dsp:cNvPr id="0" name=""/>
        <dsp:cNvSpPr/>
      </dsp:nvSpPr>
      <dsp:spPr>
        <a:xfrm>
          <a:off x="3068530"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Eğitim</a:t>
          </a:r>
          <a:endParaRPr lang="en-US" sz="1600" kern="1200"/>
        </a:p>
      </dsp:txBody>
      <dsp:txXfrm>
        <a:off x="3068530" y="2087389"/>
        <a:ext cx="1304296" cy="521718"/>
      </dsp:txXfrm>
    </dsp:sp>
    <dsp:sp modelId="{C64005B8-1F32-44EB-BC0A-ED17B5BB66DC}">
      <dsp:nvSpPr>
        <dsp:cNvPr id="0" name=""/>
        <dsp:cNvSpPr/>
      </dsp:nvSpPr>
      <dsp:spPr>
        <a:xfrm>
          <a:off x="4959761" y="1267839"/>
          <a:ext cx="586933" cy="5869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015504-51D0-4141-A3C4-357A8BC0E178}">
      <dsp:nvSpPr>
        <dsp:cNvPr id="0" name=""/>
        <dsp:cNvSpPr/>
      </dsp:nvSpPr>
      <dsp:spPr>
        <a:xfrm>
          <a:off x="4601079"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Bankacılık ve finans</a:t>
          </a:r>
          <a:endParaRPr lang="en-US" sz="1600" kern="1200"/>
        </a:p>
      </dsp:txBody>
      <dsp:txXfrm>
        <a:off x="4601079" y="2087389"/>
        <a:ext cx="1304296" cy="521718"/>
      </dsp:txXfrm>
    </dsp:sp>
    <dsp:sp modelId="{AAF53258-7E1C-47A6-9A98-80890ED06D09}">
      <dsp:nvSpPr>
        <dsp:cNvPr id="0" name=""/>
        <dsp:cNvSpPr/>
      </dsp:nvSpPr>
      <dsp:spPr>
        <a:xfrm>
          <a:off x="6492310" y="1267839"/>
          <a:ext cx="586933" cy="5869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96D39E-F01B-443D-B885-923A89CEB4DC}">
      <dsp:nvSpPr>
        <dsp:cNvPr id="0" name=""/>
        <dsp:cNvSpPr/>
      </dsp:nvSpPr>
      <dsp:spPr>
        <a:xfrm>
          <a:off x="6133628"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Üretim</a:t>
          </a:r>
          <a:endParaRPr lang="en-US" sz="1600" kern="1200"/>
        </a:p>
      </dsp:txBody>
      <dsp:txXfrm>
        <a:off x="6133628" y="2087389"/>
        <a:ext cx="1304296" cy="521718"/>
      </dsp:txXfrm>
    </dsp:sp>
    <dsp:sp modelId="{EF087B03-03AB-40BA-9FB8-CBAAF3A21FAD}">
      <dsp:nvSpPr>
        <dsp:cNvPr id="0" name=""/>
        <dsp:cNvSpPr/>
      </dsp:nvSpPr>
      <dsp:spPr>
        <a:xfrm>
          <a:off x="8024858" y="1267839"/>
          <a:ext cx="586933" cy="58693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E7C051-4D95-4F41-BE3F-E81DDDB63BBD}">
      <dsp:nvSpPr>
        <dsp:cNvPr id="0" name=""/>
        <dsp:cNvSpPr/>
      </dsp:nvSpPr>
      <dsp:spPr>
        <a:xfrm>
          <a:off x="7666177"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Tarım</a:t>
          </a:r>
          <a:endParaRPr lang="en-US" sz="1600" kern="1200"/>
        </a:p>
      </dsp:txBody>
      <dsp:txXfrm>
        <a:off x="7666177" y="2087389"/>
        <a:ext cx="1304296" cy="521718"/>
      </dsp:txXfrm>
    </dsp:sp>
    <dsp:sp modelId="{82F0DF11-B3EF-4AF4-92CE-1DD6D423E519}">
      <dsp:nvSpPr>
        <dsp:cNvPr id="0" name=""/>
        <dsp:cNvSpPr/>
      </dsp:nvSpPr>
      <dsp:spPr>
        <a:xfrm>
          <a:off x="9557407" y="1267839"/>
          <a:ext cx="586933" cy="58693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B6C6E-42A3-4D39-B714-9FF65D466B11}">
      <dsp:nvSpPr>
        <dsp:cNvPr id="0" name=""/>
        <dsp:cNvSpPr/>
      </dsp:nvSpPr>
      <dsp:spPr>
        <a:xfrm>
          <a:off x="9198726"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Hava ve uzaycılık</a:t>
          </a:r>
          <a:endParaRPr lang="en-US" sz="1600" kern="1200"/>
        </a:p>
      </dsp:txBody>
      <dsp:txXfrm>
        <a:off x="9198726" y="2087389"/>
        <a:ext cx="1304296" cy="52171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52FC5-2B33-4594-B9A3-456B523D2F1B}" type="datetimeFigureOut">
              <a:rPr lang="tr-TR" smtClean="0"/>
              <a:t>26.04.2023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89400-1970-4E75-81DA-4F6E12AF8FB5}" type="slidenum">
              <a:rPr lang="tr-TR" smtClean="0"/>
              <a:t>‹#›</a:t>
            </a:fld>
            <a:endParaRPr lang="tr-TR"/>
          </a:p>
        </p:txBody>
      </p:sp>
    </p:spTree>
    <p:extLst>
      <p:ext uri="{BB962C8B-B14F-4D97-AF65-F5344CB8AC3E}">
        <p14:creationId xmlns:p14="http://schemas.microsoft.com/office/powerpoint/2010/main" val="20180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implilearn.com/top-technology-trends-and-jobs-articl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techjury.net/stats-about/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uiltin.com/transportation-tech" TargetMode="External"/><Relationship Id="rId13" Type="http://schemas.openxmlformats.org/officeDocument/2006/relationships/hyperlink" Target="https://openai.com/blog/dall-e/" TargetMode="External"/><Relationship Id="rId3" Type="http://schemas.openxmlformats.org/officeDocument/2006/relationships/hyperlink" Target="https://www.britannica.com/topic/Three-Laws-of-Robotics" TargetMode="External"/><Relationship Id="rId7" Type="http://schemas.openxmlformats.org/officeDocument/2006/relationships/hyperlink" Target="https://americanhistory.si.edu/collections/search/object/nmah_1377824" TargetMode="External"/><Relationship Id="rId12" Type="http://schemas.openxmlformats.org/officeDocument/2006/relationships/hyperlink" Target="https://openai.com/api/"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towardsdatascience.com/history-of-the-second-ai-winter-406f18789d45" TargetMode="External"/><Relationship Id="rId11" Type="http://schemas.openxmlformats.org/officeDocument/2006/relationships/hyperlink" Target="https://builtin.com/company/openai" TargetMode="External"/><Relationship Id="rId5" Type="http://schemas.openxmlformats.org/officeDocument/2006/relationships/hyperlink" Target="https://towardsdatascience.com/history-of-the-first-ai-winter-6f8c2186f80b" TargetMode="External"/><Relationship Id="rId10" Type="http://schemas.openxmlformats.org/officeDocument/2006/relationships/hyperlink" Target="https://builtin.com/data-science/using-bert-battle-job-scams" TargetMode="External"/><Relationship Id="rId4" Type="http://schemas.openxmlformats.org/officeDocument/2006/relationships/hyperlink" Target="https://archive.org/details/in.ernet.dli.2015.168156/page/n7/mode/2up" TargetMode="External"/><Relationship Id="rId9" Type="http://schemas.openxmlformats.org/officeDocument/2006/relationships/hyperlink" Target="https://builtin.com/artificial-intelligence/ai-gam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uiltin.com/artificial-intelligence/deep-learning-histor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2</a:t>
            </a:fld>
            <a:endParaRPr lang="tr-TR"/>
          </a:p>
        </p:txBody>
      </p:sp>
    </p:spTree>
    <p:extLst>
      <p:ext uri="{BB962C8B-B14F-4D97-AF65-F5344CB8AC3E}">
        <p14:creationId xmlns:p14="http://schemas.microsoft.com/office/powerpoint/2010/main" val="157524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51565E"/>
                </a:solidFill>
                <a:effectLst/>
                <a:latin typeface="Roboto" panose="020B0604020202020204" pitchFamily="2" charset="0"/>
              </a:rPr>
              <a:t>Yapay Zeka (AI) veya Makine Öğrenimi (ML) alanında yeni bir kariyere başlamak istiyorsanız, ortaya çıkan AI ve Makine Öğrenimi trendlerini yakından takip etmek önemlidir. AI ve ML, bugünlerde neredeyse herkesin duyduğu terimlerdir. Bu terimlere aşina olmayanlar bile neredeyse her gün </a:t>
            </a:r>
            <a:r>
              <a:rPr lang="tr-TR" b="0" i="0" u="none" strike="noStrike" dirty="0">
                <a:solidFill>
                  <a:srgbClr val="1179EF"/>
                </a:solidFill>
                <a:effectLst/>
                <a:latin typeface="Roboto" panose="020B0604020202020204" pitchFamily="2" charset="0"/>
                <a:hlinkClick r:id="rId3" tooltip="bu yeni teknolojilerle tanışın"/>
              </a:rPr>
              <a:t>bu yeni teknolojilerle karşılaşıyor . </a:t>
            </a:r>
            <a:r>
              <a:rPr lang="tr-TR" b="0" i="0" u="none" strike="noStrike" dirty="0">
                <a:solidFill>
                  <a:srgbClr val="1179EF"/>
                </a:solidFill>
                <a:effectLst/>
                <a:latin typeface="Roboto" panose="020B0604020202020204" pitchFamily="2" charset="0"/>
                <a:hlinkClick r:id="rId4" tooltip="Cihazların yüzde 77'si"/>
              </a:rPr>
              <a:t>Araştırmalar, şu anda kullandığımız cihazların yüzde 77'sinde</a:t>
            </a:r>
            <a:r>
              <a:rPr lang="tr-TR" b="0" i="0" dirty="0">
                <a:solidFill>
                  <a:srgbClr val="51565E"/>
                </a:solidFill>
                <a:effectLst/>
                <a:latin typeface="Roboto" panose="020B0604020202020204" pitchFamily="2" charset="0"/>
              </a:rPr>
              <a:t> yapay zekanın yerleşik olduğunu gösteriyor . Bir sürü "akıllı" cihazdan Netflix önerilerine, Amazon'un Alexa ve Google Home gibi ürünlerine kadar yapay zeka, artık günlük hayatımızın bir parçası olan birçok modern teknolojik konforun arkasındaki güçtür.  </a:t>
            </a:r>
          </a:p>
          <a:p>
            <a:endParaRPr lang="tr-TR" b="0" i="0" dirty="0">
              <a:solidFill>
                <a:srgbClr val="51565E"/>
              </a:solidFill>
              <a:effectLst/>
              <a:latin typeface="Roboto" panose="020B0604020202020204" pitchFamily="2" charset="0"/>
            </a:endParaRPr>
          </a:p>
          <a:p>
            <a:r>
              <a:rPr lang="tr-TR" b="0" i="0" dirty="0">
                <a:solidFill>
                  <a:srgbClr val="51565E"/>
                </a:solidFill>
                <a:effectLst/>
                <a:latin typeface="Roboto" panose="02000000000000000000" pitchFamily="2" charset="0"/>
              </a:rPr>
              <a:t>Bu teknolojilere olan talebin ve ilginin artmasıyla birlikte bu alanda birçok yeni trend ortaya çıkıyor. Bir teknoloji uzmanıysanız veya belirli bir kapasitede teknolojiyle ilgileniyorsanız, Yapay Zeka ve Makine Öğrenimi trendleri alanında sırada ne olduğunu görmek heyecan verici.</a:t>
            </a:r>
            <a:endParaRPr lang="tr-TR" b="0" i="0" dirty="0">
              <a:solidFill>
                <a:srgbClr val="51565E"/>
              </a:solidFill>
              <a:effectLst/>
              <a:latin typeface="Roboto" panose="020B0604020202020204" pitchFamily="2" charset="0"/>
            </a:endParaRPr>
          </a:p>
          <a:p>
            <a:endParaRPr lang="tr-TR" b="0" i="0" dirty="0">
              <a:solidFill>
                <a:srgbClr val="51565E"/>
              </a:solidFill>
              <a:effectLst/>
              <a:latin typeface="Roboto" panose="020B0604020202020204" pitchFamily="2" charset="0"/>
            </a:endParaRPr>
          </a:p>
          <a:p>
            <a:pPr marL="228600" indent="-228600" algn="l">
              <a:buAutoNum type="arabicPeriod"/>
            </a:pPr>
            <a:r>
              <a:rPr lang="tr-TR" b="0" i="0" dirty="0">
                <a:solidFill>
                  <a:srgbClr val="51565E"/>
                </a:solidFill>
                <a:effectLst/>
                <a:latin typeface="Roboto" panose="02000000000000000000" pitchFamily="2" charset="0"/>
              </a:rPr>
              <a:t>Üretken Önceden Eğitilmiş </a:t>
            </a:r>
            <a:r>
              <a:rPr lang="tr-TR" b="0" i="0" dirty="0" err="1">
                <a:solidFill>
                  <a:srgbClr val="51565E"/>
                </a:solidFill>
                <a:effectLst/>
                <a:latin typeface="Roboto" panose="02000000000000000000" pitchFamily="2" charset="0"/>
              </a:rPr>
              <a:t>Transformer</a:t>
            </a:r>
            <a:r>
              <a:rPr lang="tr-TR" b="0" i="0" dirty="0">
                <a:solidFill>
                  <a:srgbClr val="51565E"/>
                </a:solidFill>
                <a:effectLst/>
                <a:latin typeface="Roboto" panose="02000000000000000000" pitchFamily="2" charset="0"/>
              </a:rPr>
              <a:t> 3 (GPT-3): GPT-3, muazzam miktarda veri üzerinde eğitilmiş, olağanüstü bir doğrulukla insan benzeri metinler üretmesini sağlayan son teknoloji bir dil modelidir.</a:t>
            </a:r>
          </a:p>
          <a:p>
            <a:pPr algn="l" fontAlgn="base"/>
            <a:r>
              <a:rPr lang="tr-TR" b="0" i="0" dirty="0">
                <a:solidFill>
                  <a:srgbClr val="0F0F0F"/>
                </a:solidFill>
                <a:effectLst/>
                <a:latin typeface="Ubuntu" panose="020B0604020202020204" pitchFamily="34" charset="0"/>
              </a:rPr>
              <a:t>Üretken yapay zeka, mevcut bir veri kümesini kullanarak yeni veri veya içerik üreten makine öğreniminin alt alanını ifade eder. Amacı, orijinal, gerçek dünya girdi verilerine yakın bir şey üretmektir. Bu AI türü, o veri kümesindeki kod, metin, resim, ses, video veya diğer veri türlerinden oluşabilen kalıpları ve özellikleri öğrenmek için derin öğrenme algoritmaları kullanır. </a:t>
            </a:r>
            <a:r>
              <a:rPr lang="tr-TR" b="0" i="0" dirty="0" err="1">
                <a:solidFill>
                  <a:srgbClr val="0F0F0F"/>
                </a:solidFill>
                <a:effectLst/>
                <a:latin typeface="Ubuntu" panose="020B0604020202020204" pitchFamily="34" charset="0"/>
              </a:rPr>
              <a:t>Generative</a:t>
            </a:r>
            <a:r>
              <a:rPr lang="tr-TR" b="0" i="0" dirty="0">
                <a:solidFill>
                  <a:srgbClr val="0F0F0F"/>
                </a:solidFill>
                <a:effectLst/>
                <a:latin typeface="Ubuntu" panose="020B0604020202020204" pitchFamily="34" charset="0"/>
              </a:rPr>
              <a:t> AI halihazırda geniş bir uygulama yelpazesine sahiptir. İşte tümü San Francisco merkezli AI araştırma şirketi </a:t>
            </a:r>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tarafından üretilen ve önümüzdeki yıl parlamaya devam edecek olan üç talep üzerine örnek:</a:t>
            </a:r>
          </a:p>
          <a:p>
            <a:pPr algn="l" fontAlgn="base">
              <a:buFont typeface="Arial" panose="020B0604020202020204" pitchFamily="34" charset="0"/>
              <a:buChar char="•"/>
            </a:pPr>
            <a:r>
              <a:rPr lang="tr-TR" b="1" i="1" dirty="0">
                <a:solidFill>
                  <a:srgbClr val="0F0F0F"/>
                </a:solidFill>
                <a:effectLst/>
                <a:latin typeface="Ubuntu" panose="020B0604020202020204" pitchFamily="34" charset="0"/>
              </a:rPr>
              <a:t>Üretken Önceden Eğitimli Transformatör 3 (GPT-3)</a:t>
            </a:r>
            <a:endParaRPr lang="tr-TR" b="1"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2020'de geliştirilen GPT-3, İnternetteki milyonlarca web sayfasını ve bilimsel makaleyi inceledikten sonra metni "otomatik olarak tamamlayan" bir dil tahmin modelidir. GPT-3, 175 milyar makine öğrenimi parametresine sahiptir. Bu üretken yapay zeka ürünü, siz onu konular, açıklamalar veya giriş cümleleri gibi bağlamlarla besledikten sonra insan benzeri yazılı içerik oluşturan mevcut metin yazarlığı araçlarını çalıştırır. Ana hatları, özetleri, denemeleri, köşe yazılarını ve daha fazlasını geliştirmek için bu aracı kullanabilirsiniz.</a:t>
            </a:r>
          </a:p>
          <a:p>
            <a:pPr algn="l" fontAlgn="base"/>
            <a:r>
              <a:rPr lang="tr-TR" b="0" i="0" dirty="0">
                <a:solidFill>
                  <a:srgbClr val="0F0F0F"/>
                </a:solidFill>
                <a:effectLst/>
                <a:latin typeface="Ubuntu" panose="020B0604020202020204" pitchFamily="34" charset="0"/>
              </a:rPr>
              <a:t>Ancak GPT önyargı içerebilir çünkü çıktısı daha önce yayınlanmış ve aynı zamanda ırksal, dinsel veya cinsiyete dayalı önyargılara sahip olabilecek içerikten gelir.</a:t>
            </a:r>
          </a:p>
          <a:p>
            <a:pPr algn="l" fontAlgn="base">
              <a:buFont typeface="Arial" panose="020B0604020202020204" pitchFamily="34" charset="0"/>
              <a:buChar char="•"/>
            </a:pPr>
            <a:r>
              <a:rPr lang="tr-TR" b="1" i="1" dirty="0" err="1">
                <a:solidFill>
                  <a:srgbClr val="0F0F0F"/>
                </a:solidFill>
                <a:effectLst/>
                <a:latin typeface="Ubuntu" panose="020B0604020202020204" pitchFamily="34" charset="0"/>
              </a:rPr>
              <a:t>ChatGPT</a:t>
            </a:r>
            <a:r>
              <a:rPr lang="tr-TR" b="1" i="1" dirty="0">
                <a:solidFill>
                  <a:srgbClr val="0F0F0F"/>
                </a:solidFill>
                <a:effectLst/>
                <a:latin typeface="Ubuntu" panose="020B0604020202020204" pitchFamily="34" charset="0"/>
              </a:rPr>
              <a:t> – Kullanan oldu mu?</a:t>
            </a:r>
            <a:endParaRPr lang="tr-TR" b="1" i="0" dirty="0">
              <a:solidFill>
                <a:srgbClr val="0F0F0F"/>
              </a:solidFill>
              <a:effectLst/>
              <a:latin typeface="Ubuntu" panose="020B0604020202020204" pitchFamily="34" charset="0"/>
            </a:endParaRPr>
          </a:p>
          <a:p>
            <a:pPr algn="l" fontAlgn="base"/>
            <a:r>
              <a:rPr lang="tr-TR" b="0" i="0" dirty="0" err="1">
                <a:solidFill>
                  <a:srgbClr val="0F0F0F"/>
                </a:solidFill>
                <a:effectLst/>
                <a:latin typeface="Ubuntu" panose="020B0604020202020204" pitchFamily="34" charset="0"/>
              </a:rPr>
              <a:t>ChatGPT</a:t>
            </a:r>
            <a:r>
              <a:rPr lang="tr-TR" b="0" i="0" dirty="0">
                <a:solidFill>
                  <a:srgbClr val="0F0F0F"/>
                </a:solidFill>
                <a:effectLst/>
                <a:latin typeface="Ubuntu" panose="020B0604020202020204" pitchFamily="34" charset="0"/>
              </a:rPr>
              <a:t>, GPT-3'ün Kasım 2022'de kullanıma sunulan bir bot sürümüdür. İnsan konuşmalarından ve insanlar tarafından yazılan internet içeriğinden "eğitim" aldıktan sonra soruları yanıtlayabilen ve talimatları gerçekleştirebilen büyük bir dil modelidir. Bu yapay zeka, </a:t>
            </a:r>
            <a:r>
              <a:rPr lang="tr-TR" b="0" i="0" dirty="0" err="1">
                <a:solidFill>
                  <a:srgbClr val="0F0F0F"/>
                </a:solidFill>
                <a:effectLst/>
                <a:latin typeface="Ubuntu" panose="020B0604020202020204" pitchFamily="34" charset="0"/>
              </a:rPr>
              <a:t>Reddit</a:t>
            </a:r>
            <a:r>
              <a:rPr lang="tr-TR" b="0" i="0" dirty="0">
                <a:solidFill>
                  <a:srgbClr val="0F0F0F"/>
                </a:solidFill>
                <a:effectLst/>
                <a:latin typeface="Ubuntu" panose="020B0604020202020204" pitchFamily="34" charset="0"/>
              </a:rPr>
              <a:t> gibi insan geri bildirim kaynaklarını inceleyerek, başkaları onlara bir soru sorduğunda insanların ne beklediğini "öğrendi" - yanıt vermenin "insan tarzı".</a:t>
            </a:r>
          </a:p>
          <a:p>
            <a:pPr algn="l" fontAlgn="base"/>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a:t>
            </a:r>
            <a:r>
              <a:rPr lang="tr-TR" b="0" i="0" dirty="0" err="1">
                <a:solidFill>
                  <a:srgbClr val="0F0F0F"/>
                </a:solidFill>
                <a:effectLst/>
                <a:latin typeface="Ubuntu" panose="020B0604020202020204" pitchFamily="34" charset="0"/>
              </a:rPr>
              <a:t>ChatGPT'yi</a:t>
            </a:r>
            <a:r>
              <a:rPr lang="tr-TR" b="0" i="0" dirty="0">
                <a:solidFill>
                  <a:srgbClr val="0F0F0F"/>
                </a:solidFill>
                <a:effectLst/>
                <a:latin typeface="Ubuntu" panose="020B0604020202020204" pitchFamily="34" charset="0"/>
              </a:rPr>
              <a:t> insanlarla diyalogları taklit edecek şekilde tasarladı. Bot, listeler ve kulağa insanca gelen mektuplar oluşturup düzenleyebildiği için, endüstriler onun bir ofis asistanı ve müşteri hizmetleri desteği olarak daha geniş kullanımını öngörüyor.</a:t>
            </a:r>
          </a:p>
          <a:p>
            <a:pPr algn="l" fontAlgn="base"/>
            <a:r>
              <a:rPr lang="tr-TR" b="0" i="0" dirty="0" err="1">
                <a:solidFill>
                  <a:srgbClr val="0F0F0F"/>
                </a:solidFill>
                <a:effectLst/>
                <a:latin typeface="Ubuntu" panose="020B0604020202020204" pitchFamily="34" charset="0"/>
              </a:rPr>
              <a:t>ChatGPT</a:t>
            </a:r>
            <a:r>
              <a:rPr lang="tr-TR" b="0" i="0" dirty="0">
                <a:solidFill>
                  <a:srgbClr val="0F0F0F"/>
                </a:solidFill>
                <a:effectLst/>
                <a:latin typeface="Ubuntu" panose="020B0604020202020204" pitchFamily="34" charset="0"/>
              </a:rPr>
              <a:t> ile ilgili endişelerden bazıları, denemeler ve akademik makaleler oluşturmak için olası kullanımıdır. Ancak oluşturduğu içerik, saçma sapan cümleler ve hatta yanlış bilgiler içerebilir. Müşteri hizmetleri ayarlarında yanlış bilgilendirmeyi önlemek için </a:t>
            </a:r>
            <a:r>
              <a:rPr lang="tr-TR" b="0" i="0" dirty="0" err="1">
                <a:solidFill>
                  <a:srgbClr val="0F0F0F"/>
                </a:solidFill>
                <a:effectLst/>
                <a:latin typeface="Ubuntu" panose="020B0604020202020204" pitchFamily="34" charset="0"/>
              </a:rPr>
              <a:t>ChatGPT'nin</a:t>
            </a:r>
            <a:r>
              <a:rPr lang="tr-TR" b="0" i="0" dirty="0">
                <a:solidFill>
                  <a:srgbClr val="0F0F0F"/>
                </a:solidFill>
                <a:effectLst/>
                <a:latin typeface="Ubuntu" panose="020B0604020202020204" pitchFamily="34" charset="0"/>
              </a:rPr>
              <a:t> performansının denetlenmesi gerekli olabilir.</a:t>
            </a:r>
          </a:p>
          <a:p>
            <a:pPr algn="l" fontAlgn="base"/>
            <a:endParaRPr lang="tr-TR" b="0"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 </a:t>
            </a:r>
            <a:r>
              <a:rPr lang="tr-TR" b="0" i="0" dirty="0" err="1">
                <a:solidFill>
                  <a:srgbClr val="0F0F0F"/>
                </a:solidFill>
                <a:effectLst/>
                <a:latin typeface="Ubuntu" panose="020B0604020202020204" pitchFamily="34" charset="0"/>
              </a:rPr>
              <a:t>gpt</a:t>
            </a:r>
            <a:r>
              <a:rPr lang="tr-TR" b="0" i="0" dirty="0">
                <a:solidFill>
                  <a:srgbClr val="0F0F0F"/>
                </a:solidFill>
                <a:effectLst/>
                <a:latin typeface="Ubuntu" panose="020B0604020202020204" pitchFamily="34" charset="0"/>
              </a:rPr>
              <a:t> -4, artık sadece metin değil görsel üzerinde de çalışabiliyor. Daha karmaşık problemleri, daha anlaşılır ve daha detaylı</a:t>
            </a:r>
          </a:p>
          <a:p>
            <a:pPr algn="l" fontAlgn="base"/>
            <a:r>
              <a:rPr lang="tr-TR" b="0" i="0" dirty="0">
                <a:solidFill>
                  <a:srgbClr val="0F0F0F"/>
                </a:solidFill>
                <a:effectLst/>
                <a:latin typeface="Ubuntu" panose="020B0604020202020204" pitchFamily="34" charset="0"/>
              </a:rPr>
              <a:t>Cevaplandırabiliyor.</a:t>
            </a:r>
          </a:p>
          <a:p>
            <a:pPr algn="l" fontAlgn="base"/>
            <a:r>
              <a:rPr lang="tr-TR" b="0" i="0" dirty="0">
                <a:solidFill>
                  <a:srgbClr val="3A3E42"/>
                </a:solidFill>
                <a:effectLst/>
                <a:latin typeface="Quicksand"/>
              </a:rPr>
              <a:t>Örneğin yemek yapmak istiyorsunuz ama hangi yemeği yapacağınıza ve hangi tarifi kullanacağınıza karar veremediniz. Aşağıdaki gibi kullanmak istediğiniz malzemelerin fotoğrafını çekip </a:t>
            </a:r>
            <a:r>
              <a:rPr lang="tr-TR" b="0" i="0" dirty="0" err="1">
                <a:solidFill>
                  <a:srgbClr val="3A3E42"/>
                </a:solidFill>
                <a:effectLst/>
                <a:latin typeface="Quicksand"/>
              </a:rPr>
              <a:t>ChatGPT’ye</a:t>
            </a:r>
            <a:r>
              <a:rPr lang="tr-TR" b="0" i="0" dirty="0">
                <a:solidFill>
                  <a:srgbClr val="3A3E42"/>
                </a:solidFill>
                <a:effectLst/>
                <a:latin typeface="Quicksand"/>
              </a:rPr>
              <a:t> yüklüyorsunuz. Robot bu görseli analiz ederek sizin için bir yemek tarifi oluşturuyor.</a:t>
            </a:r>
            <a:endParaRPr lang="tr-TR" b="0" i="0" dirty="0">
              <a:solidFill>
                <a:srgbClr val="0F0F0F"/>
              </a:solidFill>
              <a:effectLst/>
              <a:latin typeface="Ubuntu" panose="020B0604020202020204" pitchFamily="34" charset="0"/>
            </a:endParaRPr>
          </a:p>
          <a:p>
            <a:pPr algn="l" fontAlgn="base">
              <a:buFont typeface="Arial" panose="020B0604020202020204" pitchFamily="34" charset="0"/>
              <a:buChar char="•"/>
            </a:pPr>
            <a:r>
              <a:rPr lang="tr-TR" b="1" i="1" dirty="0">
                <a:solidFill>
                  <a:srgbClr val="0F0F0F"/>
                </a:solidFill>
                <a:effectLst/>
                <a:latin typeface="Ubuntu" panose="020B0604020202020204" pitchFamily="34" charset="0"/>
              </a:rPr>
              <a:t>DALL-E</a:t>
            </a:r>
            <a:endParaRPr lang="tr-TR" b="1"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DALL-E, grafik oluşturma özellikleri nedeniyle 2022'de üç </a:t>
            </a:r>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kreasyonu arasında en popüler olanı oldu. Ürünün adı İspanyol sürrealist Salvador Dali ve 2008 </a:t>
            </a:r>
            <a:r>
              <a:rPr lang="tr-TR" b="0" i="0" dirty="0" err="1">
                <a:solidFill>
                  <a:srgbClr val="0F0F0F"/>
                </a:solidFill>
                <a:effectLst/>
                <a:latin typeface="Ubuntu" panose="020B0604020202020204" pitchFamily="34" charset="0"/>
              </a:rPr>
              <a:t>Pixar</a:t>
            </a:r>
            <a:r>
              <a:rPr lang="tr-TR" b="0" i="0" dirty="0">
                <a:solidFill>
                  <a:srgbClr val="0F0F0F"/>
                </a:solidFill>
                <a:effectLst/>
                <a:latin typeface="Ubuntu" panose="020B0604020202020204" pitchFamily="34" charset="0"/>
              </a:rPr>
              <a:t> animasyon filmi WALL-E'deki robottan geliyor. </a:t>
            </a:r>
          </a:p>
          <a:p>
            <a:pPr algn="l" fontAlgn="base"/>
            <a:r>
              <a:rPr lang="tr-TR" b="0" i="0" dirty="0">
                <a:solidFill>
                  <a:srgbClr val="0F0F0F"/>
                </a:solidFill>
                <a:effectLst/>
                <a:latin typeface="Ubuntu" panose="020B0604020202020204" pitchFamily="34" charset="0"/>
              </a:rPr>
              <a:t>Bir açıklama girerek resim oluşturabilirsiniz ve DALL-E birkaç sürüm oluşturur. Veya metin istemlerini kullanarak mevcut bir görüntüden yeni bir görüntü oluşturabilirsiniz. Kullanıcılar "boyama içinde" yapabilir veya bir görüntünün bazı kısımlarını silebilir ve başka bir şeyle değiştirebilir. Veya DALL-E'nin orijinal bir fotoğrafa (ana konu veya manzara) daha fazlasını ekleyebileceği "boyama dışı" yapabilirler. Bu yetenekler, DALL-E'yi marka bilinci oluşturma ve yaratıcı pazarlama sektörleri için kullanışlı bir araç haline getirir.</a:t>
            </a:r>
          </a:p>
          <a:p>
            <a:pPr marL="228600" indent="-228600" algn="l">
              <a:buAutoNum type="arabicPeriod"/>
            </a:pPr>
            <a:endParaRPr lang="tr-TR" b="0" i="0" dirty="0">
              <a:solidFill>
                <a:srgbClr val="51565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51565E"/>
                </a:solidFill>
                <a:effectLst/>
                <a:latin typeface="Roboto" panose="02000000000000000000" pitchFamily="2" charset="0"/>
              </a:rPr>
              <a:t>2. </a:t>
            </a:r>
            <a:r>
              <a:rPr lang="tr-TR" b="0" i="0" dirty="0" err="1">
                <a:solidFill>
                  <a:srgbClr val="51565E"/>
                </a:solidFill>
                <a:effectLst/>
                <a:latin typeface="Roboto" panose="02000000000000000000" pitchFamily="2" charset="0"/>
              </a:rPr>
              <a:t>Edge</a:t>
            </a:r>
            <a:r>
              <a:rPr lang="tr-TR" b="0" i="0" dirty="0">
                <a:solidFill>
                  <a:srgbClr val="51565E"/>
                </a:solidFill>
                <a:effectLst/>
                <a:latin typeface="Roboto" panose="02000000000000000000" pitchFamily="2" charset="0"/>
              </a:rPr>
              <a:t> AI: </a:t>
            </a:r>
            <a:r>
              <a:rPr lang="tr-TR" b="0" i="0" dirty="0" err="1">
                <a:solidFill>
                  <a:srgbClr val="51565E"/>
                </a:solidFill>
                <a:effectLst/>
                <a:latin typeface="Roboto" panose="02000000000000000000" pitchFamily="2" charset="0"/>
              </a:rPr>
              <a:t>Edge</a:t>
            </a:r>
            <a:r>
              <a:rPr lang="tr-TR" b="0" i="0" dirty="0">
                <a:solidFill>
                  <a:srgbClr val="51565E"/>
                </a:solidFill>
                <a:effectLst/>
                <a:latin typeface="Roboto" panose="02000000000000000000" pitchFamily="2" charset="0"/>
              </a:rPr>
              <a:t> AI, AI algoritmalarını ve modellerini doğrudan akıllı telefonlar, </a:t>
            </a:r>
            <a:r>
              <a:rPr lang="tr-TR" b="0" i="0" dirty="0" err="1">
                <a:solidFill>
                  <a:srgbClr val="51565E"/>
                </a:solidFill>
                <a:effectLst/>
                <a:latin typeface="Roboto" panose="02000000000000000000" pitchFamily="2" charset="0"/>
              </a:rPr>
              <a:t>IoT</a:t>
            </a:r>
            <a:r>
              <a:rPr lang="tr-TR" b="0" i="0" dirty="0">
                <a:solidFill>
                  <a:srgbClr val="51565E"/>
                </a:solidFill>
                <a:effectLst/>
                <a:latin typeface="Roboto" panose="02000000000000000000" pitchFamily="2" charset="0"/>
              </a:rPr>
              <a:t> cihazları ve sensörler gibi uç cihazlarda çalıştırmayı içerir. Gecikmeyi azaltır ve verilerin daha hızlı ve daha verimli işlenmesini sağlar. </a:t>
            </a:r>
            <a:r>
              <a:rPr lang="tr-TR" b="0" i="0" dirty="0" err="1">
                <a:solidFill>
                  <a:srgbClr val="D1D5DB"/>
                </a:solidFill>
                <a:effectLst/>
                <a:latin typeface="Söhne"/>
              </a:rPr>
              <a:t>Edge</a:t>
            </a:r>
            <a:r>
              <a:rPr lang="tr-TR" b="0" i="0" dirty="0">
                <a:solidFill>
                  <a:srgbClr val="D1D5DB"/>
                </a:solidFill>
                <a:effectLst/>
                <a:latin typeface="Söhne"/>
              </a:rPr>
              <a:t> AI, özellikle </a:t>
            </a:r>
            <a:r>
              <a:rPr lang="tr-TR" b="0" i="0" dirty="0" err="1">
                <a:solidFill>
                  <a:srgbClr val="D1D5DB"/>
                </a:solidFill>
                <a:effectLst/>
                <a:latin typeface="Söhne"/>
              </a:rPr>
              <a:t>IoT</a:t>
            </a:r>
            <a:r>
              <a:rPr lang="tr-TR" b="0" i="0" dirty="0">
                <a:solidFill>
                  <a:srgbClr val="D1D5DB"/>
                </a:solidFill>
                <a:effectLst/>
                <a:latin typeface="Söhne"/>
              </a:rPr>
              <a:t> (nesnelerin interneti) cihazlarında, akıllı telefonlarda, arabalarda, güvenlik kameralarında, sağlık cihazlarında ve endüstriyel ekipmanlarda kullanılabilir. Bu cihazlar, </a:t>
            </a:r>
            <a:r>
              <a:rPr lang="tr-TR" b="0" i="0" dirty="0" err="1">
                <a:solidFill>
                  <a:srgbClr val="D1D5DB"/>
                </a:solidFill>
                <a:effectLst/>
                <a:latin typeface="Söhne"/>
              </a:rPr>
              <a:t>Edge</a:t>
            </a:r>
            <a:r>
              <a:rPr lang="tr-TR" b="0" i="0" dirty="0">
                <a:solidFill>
                  <a:srgbClr val="D1D5DB"/>
                </a:solidFill>
                <a:effectLst/>
                <a:latin typeface="Söhne"/>
              </a:rPr>
              <a:t> AI sayesinde gerçek zamanlı kararlar alabilir, verileri işleyebilir ve daha hızlı bir şekilde yanıt verebilir. Bunun yanı sıra, bulut tabanlı sistemlerden bağımsız olarak çalışması nedeniyle daha güvenli bir seçenek olabilir.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51565E"/>
                </a:solidFill>
                <a:effectLst/>
                <a:latin typeface="Roboto" panose="02000000000000000000" pitchFamily="2" charset="0"/>
              </a:rPr>
              <a:t>Örneğin </a:t>
            </a:r>
            <a:r>
              <a:rPr lang="tr-TR" b="0" i="0" dirty="0" err="1">
                <a:solidFill>
                  <a:srgbClr val="51565E"/>
                </a:solidFill>
                <a:effectLst/>
                <a:latin typeface="Roboto" panose="02000000000000000000" pitchFamily="2" charset="0"/>
              </a:rPr>
              <a:t>federated</a:t>
            </a:r>
            <a:r>
              <a:rPr lang="tr-TR" b="0" i="0" dirty="0">
                <a:solidFill>
                  <a:srgbClr val="51565E"/>
                </a:solidFill>
                <a:effectLst/>
                <a:latin typeface="Roboto" panose="02000000000000000000" pitchFamily="2" charset="0"/>
              </a:rPr>
              <a:t> </a:t>
            </a:r>
            <a:r>
              <a:rPr lang="tr-TR" b="0" i="0" dirty="0" err="1">
                <a:solidFill>
                  <a:srgbClr val="51565E"/>
                </a:solidFill>
                <a:effectLst/>
                <a:latin typeface="Roboto" panose="02000000000000000000" pitchFamily="2" charset="0"/>
              </a:rPr>
              <a:t>learning</a:t>
            </a:r>
            <a:endParaRPr lang="tr-TR" b="0" i="0" dirty="0">
              <a:solidFill>
                <a:srgbClr val="51565E"/>
              </a:solidFill>
              <a:effectLst/>
              <a:latin typeface="Roboto" panose="02000000000000000000" pitchFamily="2" charset="0"/>
            </a:endParaRPr>
          </a:p>
          <a:p>
            <a:pPr algn="l"/>
            <a:endParaRPr lang="tr-TR" b="0" i="0" dirty="0">
              <a:solidFill>
                <a:srgbClr val="51565E"/>
              </a:solidFill>
              <a:effectLst/>
              <a:latin typeface="Roboto" panose="02000000000000000000" pitchFamily="2" charset="0"/>
            </a:endParaRPr>
          </a:p>
          <a:p>
            <a:pPr algn="l"/>
            <a:r>
              <a:rPr lang="tr-TR" b="0" i="0" dirty="0">
                <a:solidFill>
                  <a:srgbClr val="51565E"/>
                </a:solidFill>
                <a:effectLst/>
                <a:latin typeface="Roboto" panose="02000000000000000000" pitchFamily="2" charset="0"/>
              </a:rPr>
              <a:t>3. Açıklanabilir AI: Açıklanabilir AI (XAI), kararları ve eylemleri için net açıklamalar sağlayabilen şeffaf AI sistemleri oluşturmayı içerir. Bu, AI sistemlerinde güven ve hesap verebilirlik oluşturmak için önemlidir.</a:t>
            </a:r>
          </a:p>
          <a:p>
            <a:pPr algn="l"/>
            <a:r>
              <a:rPr lang="tr-TR" b="0" i="0" dirty="0">
                <a:solidFill>
                  <a:srgbClr val="D1D5DB"/>
                </a:solidFill>
                <a:effectLst/>
                <a:latin typeface="Söhne"/>
              </a:rPr>
              <a:t>Açıklanabilir Yapay Zeka (</a:t>
            </a:r>
            <a:r>
              <a:rPr lang="tr-TR" b="0" i="0" dirty="0" err="1">
                <a:solidFill>
                  <a:srgbClr val="D1D5DB"/>
                </a:solidFill>
                <a:effectLst/>
                <a:latin typeface="Söhne"/>
              </a:rPr>
              <a:t>Explainable</a:t>
            </a:r>
            <a:r>
              <a:rPr lang="tr-TR" b="0" i="0" dirty="0">
                <a:solidFill>
                  <a:srgbClr val="D1D5DB"/>
                </a:solidFill>
                <a:effectLst/>
                <a:latin typeface="Söhne"/>
              </a:rPr>
              <a:t> AI - XAI), yapay zeka sistemlerinin karar alma süreçlerinin anlaşılabilir olmasını sağlayan bir yaklaşımdır. Bu yaklaşım, özellikle kritik kararlar alan sistemlerde güvenlik, etik ve yasal uygunluk açısından önemlidir.</a:t>
            </a:r>
          </a:p>
          <a:p>
            <a:pPr algn="l"/>
            <a:r>
              <a:rPr lang="tr-TR" b="0" i="0" dirty="0">
                <a:solidFill>
                  <a:srgbClr val="D1D5DB"/>
                </a:solidFill>
                <a:effectLst/>
                <a:latin typeface="Söhne"/>
              </a:rPr>
              <a:t>Geleneksel yapay zeka algoritmaları genellikle "kara kutu" olarak adlandırılır, yani algoritmanın karar verme süreci anlaşılmazdır. Bu durum, sistemlerin kararlarına güvenilirlik kazandırmakta zorluklar yaratabilir ve özellikle insan hayatı ve güvenliği ile ilgili kararlarda etik endişeleri artırabilir.</a:t>
            </a:r>
          </a:p>
          <a:p>
            <a:pPr algn="l"/>
            <a:r>
              <a:rPr lang="tr-TR" b="0" i="0" dirty="0">
                <a:solidFill>
                  <a:srgbClr val="D1D5DB"/>
                </a:solidFill>
                <a:effectLst/>
                <a:latin typeface="Söhne"/>
              </a:rPr>
              <a:t>Açıklanabilir yapay zeka yaklaşımları, algoritmaların karar süreçlerinin açıkça gösterilmesini ve anlaşılmasını sağlayarak kararların izlenebilir, doğru ve adil olmasını garanti altına almaya çalışır. Bu yaklaşım, özellikle sağlık, güvenlik ve adalet sistemleri gibi kritik alanlarda yaygın olarak kullanılmaktadır.</a:t>
            </a:r>
          </a:p>
          <a:p>
            <a:pPr algn="l"/>
            <a:endParaRPr lang="tr-TR" b="0" i="0" dirty="0">
              <a:solidFill>
                <a:srgbClr val="51565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i="0" dirty="0">
                <a:solidFill>
                  <a:srgbClr val="0F0F0F"/>
                </a:solidFill>
                <a:effectLst/>
                <a:latin typeface="Ubuntu" panose="020B0504030602030204" pitchFamily="34" charset="0"/>
              </a:rPr>
              <a:t>4. </a:t>
            </a:r>
            <a:r>
              <a:rPr lang="pl-PL" b="1" i="0" dirty="0">
                <a:solidFill>
                  <a:srgbClr val="0F0F0F"/>
                </a:solidFill>
                <a:effectLst/>
                <a:latin typeface="Ubuntu" panose="020B0504030602030204" pitchFamily="34" charset="0"/>
              </a:rPr>
              <a:t>az kodlu, kodsuz yapay zeka</a:t>
            </a:r>
            <a:endParaRPr lang="tr-TR" b="1" i="0" dirty="0">
              <a:solidFill>
                <a:srgbClr val="0F0F0F"/>
              </a:solidFill>
              <a:effectLst/>
              <a:latin typeface="Ubuntu" panose="020B05040306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err="1">
                <a:solidFill>
                  <a:srgbClr val="D1D5DB"/>
                </a:solidFill>
                <a:effectLst/>
                <a:latin typeface="Söhne"/>
              </a:rPr>
              <a:t>Low</a:t>
            </a:r>
            <a:r>
              <a:rPr lang="tr-TR" b="0" i="0" dirty="0">
                <a:solidFill>
                  <a:srgbClr val="D1D5DB"/>
                </a:solidFill>
                <a:effectLst/>
                <a:latin typeface="Söhne"/>
              </a:rPr>
              <a:t> </a:t>
            </a:r>
            <a:r>
              <a:rPr lang="tr-TR" b="0" i="0" dirty="0" err="1">
                <a:solidFill>
                  <a:srgbClr val="D1D5DB"/>
                </a:solidFill>
                <a:effectLst/>
                <a:latin typeface="Söhne"/>
              </a:rPr>
              <a:t>code</a:t>
            </a:r>
            <a:r>
              <a:rPr lang="tr-TR" b="0" i="0" dirty="0">
                <a:solidFill>
                  <a:srgbClr val="D1D5DB"/>
                </a:solidFill>
                <a:effectLst/>
                <a:latin typeface="Söhne"/>
              </a:rPr>
              <a:t> AI platformları, önceden tasarlanmış bileşenler veya yapay zeka modelleri gibi hazır bloklar sunarak, kullanıcıların bu bileşenleri bir araya getirerek ve yapılandırarak özelleştirilmiş yapay zeka uygulamaları oluşturmasına olanak sağlar. Bu sayede, geleneksel yapay zeka uygulamalarının geliştirme sürecinde gerekli olan teknik bilgi gereksinimleri azalır ve daha fazla insanın yapay zeka uygulamaları oluşturmasına olanak sağlanır.</a:t>
            </a:r>
            <a:endParaRPr lang="tr-TR" b="1" i="0" dirty="0">
              <a:solidFill>
                <a:srgbClr val="0F0F0F"/>
              </a:solidFill>
              <a:effectLst/>
              <a:latin typeface="Ubuntu" panose="020B0504030602030204" pitchFamily="34" charset="0"/>
            </a:endParaRPr>
          </a:p>
          <a:p>
            <a:pPr algn="l"/>
            <a:r>
              <a:rPr lang="tr-TR" b="0" i="0" dirty="0" err="1">
                <a:solidFill>
                  <a:srgbClr val="D1D5DB"/>
                </a:solidFill>
                <a:effectLst/>
                <a:latin typeface="Söhne"/>
              </a:rPr>
              <a:t>Low</a:t>
            </a:r>
            <a:r>
              <a:rPr lang="tr-TR" b="0" i="0" dirty="0">
                <a:solidFill>
                  <a:srgbClr val="D1D5DB"/>
                </a:solidFill>
                <a:effectLst/>
                <a:latin typeface="Söhne"/>
              </a:rPr>
              <a:t> </a:t>
            </a:r>
            <a:r>
              <a:rPr lang="tr-TR" b="0" i="0" dirty="0" err="1">
                <a:solidFill>
                  <a:srgbClr val="D1D5DB"/>
                </a:solidFill>
                <a:effectLst/>
                <a:latin typeface="Söhne"/>
              </a:rPr>
              <a:t>code</a:t>
            </a:r>
            <a:r>
              <a:rPr lang="tr-TR" b="0" i="0" dirty="0">
                <a:solidFill>
                  <a:srgbClr val="D1D5DB"/>
                </a:solidFill>
                <a:effectLst/>
                <a:latin typeface="Söhne"/>
              </a:rPr>
              <a:t> AI platformlarına örnek olarak şunlar verilebilir:</a:t>
            </a:r>
          </a:p>
          <a:p>
            <a:pPr algn="l">
              <a:buFont typeface="+mj-lt"/>
              <a:buAutoNum type="arabicPeriod"/>
            </a:pPr>
            <a:r>
              <a:rPr lang="tr-TR" b="0" i="0" dirty="0">
                <a:solidFill>
                  <a:srgbClr val="D1D5DB"/>
                </a:solidFill>
                <a:effectLst/>
                <a:latin typeface="Söhne"/>
              </a:rPr>
              <a:t>Google Cloud </a:t>
            </a:r>
            <a:r>
              <a:rPr lang="tr-TR" b="0" i="0" dirty="0" err="1">
                <a:solidFill>
                  <a:srgbClr val="D1D5DB"/>
                </a:solidFill>
                <a:effectLst/>
                <a:latin typeface="Söhne"/>
              </a:rPr>
              <a:t>AutoML</a:t>
            </a:r>
            <a:r>
              <a:rPr lang="tr-TR" b="0" i="0" dirty="0">
                <a:solidFill>
                  <a:srgbClr val="D1D5DB"/>
                </a:solidFill>
                <a:effectLst/>
                <a:latin typeface="Söhne"/>
              </a:rPr>
              <a:t>: Google Cloud </a:t>
            </a:r>
            <a:r>
              <a:rPr lang="tr-TR" b="0" i="0" dirty="0" err="1">
                <a:solidFill>
                  <a:srgbClr val="D1D5DB"/>
                </a:solidFill>
                <a:effectLst/>
                <a:latin typeface="Söhne"/>
              </a:rPr>
              <a:t>AutoML</a:t>
            </a:r>
            <a:r>
              <a:rPr lang="tr-TR" b="0" i="0" dirty="0">
                <a:solidFill>
                  <a:srgbClr val="D1D5DB"/>
                </a:solidFill>
                <a:effectLst/>
                <a:latin typeface="Söhne"/>
              </a:rPr>
              <a:t>, yapay zeka modelleri oluşturmak için kullanılabilecek bir dizi araç ve hizmetler sunar. Bu platform, kullanıcıların özelleştirilmiş görüntü, metin ve tablo tabanlı yapay zeka modelleri oluşturmasına olanak tanır.</a:t>
            </a:r>
          </a:p>
          <a:p>
            <a:pPr algn="l">
              <a:buFont typeface="+mj-lt"/>
              <a:buAutoNum type="arabicPeriod"/>
            </a:pPr>
            <a:r>
              <a:rPr lang="tr-TR" b="0" i="0" dirty="0">
                <a:solidFill>
                  <a:srgbClr val="D1D5DB"/>
                </a:solidFill>
                <a:effectLst/>
                <a:latin typeface="Söhne"/>
              </a:rPr>
              <a:t>Microsoft </a:t>
            </a:r>
            <a:r>
              <a:rPr lang="tr-TR" b="0" i="0" dirty="0" err="1">
                <a:solidFill>
                  <a:srgbClr val="D1D5DB"/>
                </a:solidFill>
                <a:effectLst/>
                <a:latin typeface="Söhne"/>
              </a:rPr>
              <a:t>Power</a:t>
            </a:r>
            <a:r>
              <a:rPr lang="tr-TR" b="0" i="0" dirty="0">
                <a:solidFill>
                  <a:srgbClr val="D1D5DB"/>
                </a:solidFill>
                <a:effectLst/>
                <a:latin typeface="Söhne"/>
              </a:rPr>
              <a:t> Platform: Microsoft </a:t>
            </a:r>
            <a:r>
              <a:rPr lang="tr-TR" b="0" i="0" dirty="0" err="1">
                <a:solidFill>
                  <a:srgbClr val="D1D5DB"/>
                </a:solidFill>
                <a:effectLst/>
                <a:latin typeface="Söhne"/>
              </a:rPr>
              <a:t>Power</a:t>
            </a:r>
            <a:r>
              <a:rPr lang="tr-TR" b="0" i="0" dirty="0">
                <a:solidFill>
                  <a:srgbClr val="D1D5DB"/>
                </a:solidFill>
                <a:effectLst/>
                <a:latin typeface="Söhne"/>
              </a:rPr>
              <a:t> Platform, işletmelerin, verilerini analiz etmek, uygulama geliştirmek ve otomasyon işlemlerini yönetmek için kullanabilecekleri bir dizi araç sunar. Bu platform, yapay zeka bileşenleri içeren </a:t>
            </a:r>
            <a:r>
              <a:rPr lang="tr-TR" b="0" i="0" dirty="0" err="1">
                <a:solidFill>
                  <a:srgbClr val="D1D5DB"/>
                </a:solidFill>
                <a:effectLst/>
                <a:latin typeface="Söhne"/>
              </a:rPr>
              <a:t>Power</a:t>
            </a:r>
            <a:r>
              <a:rPr lang="tr-TR" b="0" i="0" dirty="0">
                <a:solidFill>
                  <a:srgbClr val="D1D5DB"/>
                </a:solidFill>
                <a:effectLst/>
                <a:latin typeface="Söhne"/>
              </a:rPr>
              <a:t> </a:t>
            </a:r>
            <a:r>
              <a:rPr lang="tr-TR" b="0" i="0" dirty="0" err="1">
                <a:solidFill>
                  <a:srgbClr val="D1D5DB"/>
                </a:solidFill>
                <a:effectLst/>
                <a:latin typeface="Söhne"/>
              </a:rPr>
              <a:t>Apps</a:t>
            </a:r>
            <a:r>
              <a:rPr lang="tr-TR" b="0" i="0" dirty="0">
                <a:solidFill>
                  <a:srgbClr val="D1D5DB"/>
                </a:solidFill>
                <a:effectLst/>
                <a:latin typeface="Söhne"/>
              </a:rPr>
              <a:t>, </a:t>
            </a:r>
            <a:r>
              <a:rPr lang="tr-TR" b="0" i="0" dirty="0" err="1">
                <a:solidFill>
                  <a:srgbClr val="D1D5DB"/>
                </a:solidFill>
                <a:effectLst/>
                <a:latin typeface="Söhne"/>
              </a:rPr>
              <a:t>Power</a:t>
            </a:r>
            <a:r>
              <a:rPr lang="tr-TR" b="0" i="0" dirty="0">
                <a:solidFill>
                  <a:srgbClr val="D1D5DB"/>
                </a:solidFill>
                <a:effectLst/>
                <a:latin typeface="Söhne"/>
              </a:rPr>
              <a:t> BI ve </a:t>
            </a:r>
            <a:r>
              <a:rPr lang="tr-TR" b="0" i="0" dirty="0" err="1">
                <a:solidFill>
                  <a:srgbClr val="D1D5DB"/>
                </a:solidFill>
                <a:effectLst/>
                <a:latin typeface="Söhne"/>
              </a:rPr>
              <a:t>Power</a:t>
            </a:r>
            <a:r>
              <a:rPr lang="tr-TR" b="0" i="0" dirty="0">
                <a:solidFill>
                  <a:srgbClr val="D1D5DB"/>
                </a:solidFill>
                <a:effectLst/>
                <a:latin typeface="Söhne"/>
              </a:rPr>
              <a:t> </a:t>
            </a:r>
            <a:r>
              <a:rPr lang="tr-TR" b="0" i="0" dirty="0" err="1">
                <a:solidFill>
                  <a:srgbClr val="D1D5DB"/>
                </a:solidFill>
                <a:effectLst/>
                <a:latin typeface="Söhne"/>
              </a:rPr>
              <a:t>Automate</a:t>
            </a:r>
            <a:r>
              <a:rPr lang="tr-TR" b="0" i="0" dirty="0">
                <a:solidFill>
                  <a:srgbClr val="D1D5DB"/>
                </a:solidFill>
                <a:effectLst/>
                <a:latin typeface="Söhne"/>
              </a:rPr>
              <a:t> araçlarına sahiptir.</a:t>
            </a:r>
          </a:p>
          <a:p>
            <a:pPr algn="l">
              <a:buFont typeface="+mj-lt"/>
              <a:buAutoNum type="arabicPeriod"/>
            </a:pPr>
            <a:r>
              <a:rPr lang="tr-TR" b="0" i="0" dirty="0">
                <a:solidFill>
                  <a:srgbClr val="D1D5DB"/>
                </a:solidFill>
                <a:effectLst/>
                <a:latin typeface="Söhne"/>
              </a:rPr>
              <a:t>IBM Watson </a:t>
            </a:r>
            <a:r>
              <a:rPr lang="tr-TR" b="0" i="0" dirty="0" err="1">
                <a:solidFill>
                  <a:srgbClr val="D1D5DB"/>
                </a:solidFill>
                <a:effectLst/>
                <a:latin typeface="Söhne"/>
              </a:rPr>
              <a:t>Studio</a:t>
            </a:r>
            <a:r>
              <a:rPr lang="tr-TR" b="0" i="0" dirty="0">
                <a:solidFill>
                  <a:srgbClr val="D1D5DB"/>
                </a:solidFill>
                <a:effectLst/>
                <a:latin typeface="Söhne"/>
              </a:rPr>
              <a:t>: IBM Watson </a:t>
            </a:r>
            <a:r>
              <a:rPr lang="tr-TR" b="0" i="0" dirty="0" err="1">
                <a:solidFill>
                  <a:srgbClr val="D1D5DB"/>
                </a:solidFill>
                <a:effectLst/>
                <a:latin typeface="Söhne"/>
              </a:rPr>
              <a:t>Studio</a:t>
            </a:r>
            <a:r>
              <a:rPr lang="tr-TR" b="0" i="0" dirty="0">
                <a:solidFill>
                  <a:srgbClr val="D1D5DB"/>
                </a:solidFill>
                <a:effectLst/>
                <a:latin typeface="Söhne"/>
              </a:rPr>
              <a:t>, yapay zeka uygulamaları oluşturmak için kullanılabilecek bir dizi araç ve hizmetler sunar. Bu platform, kullanıcıların özelleştirilmiş yapay zeka modelleri oluşturmalarına olanak tanır ve görsel arayüzü sayesinde kod yazma gereksinimini azaltır.</a:t>
            </a:r>
          </a:p>
          <a:p>
            <a:pPr algn="l">
              <a:buFont typeface="+mj-lt"/>
              <a:buAutoNum type="arabicPeriod"/>
            </a:pPr>
            <a:r>
              <a:rPr lang="tr-TR" b="0" i="0" dirty="0" err="1">
                <a:solidFill>
                  <a:srgbClr val="D1D5DB"/>
                </a:solidFill>
                <a:effectLst/>
                <a:latin typeface="Söhne"/>
              </a:rPr>
              <a:t>Hugging</a:t>
            </a:r>
            <a:r>
              <a:rPr lang="tr-TR" b="0" i="0" dirty="0">
                <a:solidFill>
                  <a:srgbClr val="D1D5DB"/>
                </a:solidFill>
                <a:effectLst/>
                <a:latin typeface="Söhne"/>
              </a:rPr>
              <a:t> </a:t>
            </a:r>
            <a:r>
              <a:rPr lang="tr-TR" b="0" i="0" dirty="0" err="1">
                <a:solidFill>
                  <a:srgbClr val="D1D5DB"/>
                </a:solidFill>
                <a:effectLst/>
                <a:latin typeface="Söhne"/>
              </a:rPr>
              <a:t>Face</a:t>
            </a:r>
            <a:r>
              <a:rPr lang="tr-TR" b="0" i="0" dirty="0">
                <a:solidFill>
                  <a:srgbClr val="D1D5DB"/>
                </a:solidFill>
                <a:effectLst/>
                <a:latin typeface="Söhne"/>
              </a:rPr>
              <a:t>: </a:t>
            </a:r>
            <a:r>
              <a:rPr lang="tr-TR" b="0" i="0" dirty="0" err="1">
                <a:solidFill>
                  <a:srgbClr val="D1D5DB"/>
                </a:solidFill>
                <a:effectLst/>
                <a:latin typeface="Söhne"/>
              </a:rPr>
              <a:t>Hugging</a:t>
            </a:r>
            <a:r>
              <a:rPr lang="tr-TR" b="0" i="0" dirty="0">
                <a:solidFill>
                  <a:srgbClr val="D1D5DB"/>
                </a:solidFill>
                <a:effectLst/>
                <a:latin typeface="Söhne"/>
              </a:rPr>
              <a:t> </a:t>
            </a:r>
            <a:r>
              <a:rPr lang="tr-TR" b="0" i="0" dirty="0" err="1">
                <a:solidFill>
                  <a:srgbClr val="D1D5DB"/>
                </a:solidFill>
                <a:effectLst/>
                <a:latin typeface="Söhne"/>
              </a:rPr>
              <a:t>Face</a:t>
            </a:r>
            <a:r>
              <a:rPr lang="tr-TR" b="0" i="0" dirty="0">
                <a:solidFill>
                  <a:srgbClr val="D1D5DB"/>
                </a:solidFill>
                <a:effectLst/>
                <a:latin typeface="Söhne"/>
              </a:rPr>
              <a:t>, doğal dil işleme modelleri oluşturmak için kullanılan bir platformdur. Bu platform, kullanıcılara önceden eğitilmiş doğal dil işleme modelleri sunar ve kullanıcıların kendi özelleştirilmiş modellerini oluşturmalarına olanak tanır.</a:t>
            </a:r>
          </a:p>
          <a:p>
            <a:pPr algn="l">
              <a:buFont typeface="+mj-lt"/>
              <a:buAutoNum type="arabicPeriod"/>
            </a:pPr>
            <a:r>
              <a:rPr lang="tr-TR" b="0" i="0" dirty="0" err="1">
                <a:solidFill>
                  <a:srgbClr val="D1D5DB"/>
                </a:solidFill>
                <a:effectLst/>
                <a:latin typeface="Söhne"/>
              </a:rPr>
              <a:t>DataRobot</a:t>
            </a:r>
            <a:r>
              <a:rPr lang="tr-TR" b="0" i="0" dirty="0">
                <a:solidFill>
                  <a:srgbClr val="D1D5DB"/>
                </a:solidFill>
                <a:effectLst/>
                <a:latin typeface="Söhne"/>
              </a:rPr>
              <a:t>: </a:t>
            </a:r>
            <a:r>
              <a:rPr lang="tr-TR" b="0" i="0" dirty="0" err="1">
                <a:solidFill>
                  <a:srgbClr val="D1D5DB"/>
                </a:solidFill>
                <a:effectLst/>
                <a:latin typeface="Söhne"/>
              </a:rPr>
              <a:t>DataRobot</a:t>
            </a:r>
            <a:r>
              <a:rPr lang="tr-TR" b="0" i="0" dirty="0">
                <a:solidFill>
                  <a:srgbClr val="D1D5DB"/>
                </a:solidFill>
                <a:effectLst/>
                <a:latin typeface="Söhne"/>
              </a:rPr>
              <a:t>, yapay zeka uygulamaları oluşturmak için kullanılabilecek bir dizi araç ve hizmetler sunar. </a:t>
            </a:r>
            <a:r>
              <a:rPr lang="tr-TR" b="0" i="0">
                <a:solidFill>
                  <a:srgbClr val="D1D5DB"/>
                </a:solidFill>
                <a:effectLst/>
                <a:latin typeface="Söhne"/>
              </a:rPr>
              <a:t>Bu platform, kullanıcıların özelleştirilmiş yapay zeka modelleri oluşturmalarına olanak tanır ve görsel arayüzü sayesinde kod yazma gereksinimini azaltır.</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b="1" i="0" dirty="0">
              <a:solidFill>
                <a:srgbClr val="0F0F0F"/>
              </a:solidFill>
              <a:effectLst/>
              <a:latin typeface="Ubuntu" panose="020B0504030602030204" pitchFamily="34" charset="0"/>
            </a:endParaRPr>
          </a:p>
          <a:p>
            <a:pPr algn="l"/>
            <a:endParaRPr lang="tr-TR" b="0" i="0" dirty="0">
              <a:solidFill>
                <a:srgbClr val="51565E"/>
              </a:solidFill>
              <a:effectLst/>
              <a:latin typeface="Roboto" panose="02000000000000000000" pitchFamily="2" charset="0"/>
            </a:endParaRPr>
          </a:p>
        </p:txBody>
      </p:sp>
      <p:sp>
        <p:nvSpPr>
          <p:cNvPr id="4" name="Slayt Numarası Yer Tutucusu 3"/>
          <p:cNvSpPr>
            <a:spLocks noGrp="1"/>
          </p:cNvSpPr>
          <p:nvPr>
            <p:ph type="sldNum" sz="quarter" idx="5"/>
          </p:nvPr>
        </p:nvSpPr>
        <p:spPr/>
        <p:txBody>
          <a:bodyPr/>
          <a:lstStyle/>
          <a:p>
            <a:fld id="{6DC89400-1970-4E75-81DA-4F6E12AF8FB5}" type="slidenum">
              <a:rPr lang="tr-TR" smtClean="0"/>
              <a:t>11</a:t>
            </a:fld>
            <a:endParaRPr lang="tr-TR"/>
          </a:p>
        </p:txBody>
      </p:sp>
    </p:spTree>
    <p:extLst>
      <p:ext uri="{BB962C8B-B14F-4D97-AF65-F5344CB8AC3E}">
        <p14:creationId xmlns:p14="http://schemas.microsoft.com/office/powerpoint/2010/main" val="503677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12</a:t>
            </a:fld>
            <a:endParaRPr lang="tr-TR"/>
          </a:p>
        </p:txBody>
      </p:sp>
    </p:spTree>
    <p:extLst>
      <p:ext uri="{BB962C8B-B14F-4D97-AF65-F5344CB8AC3E}">
        <p14:creationId xmlns:p14="http://schemas.microsoft.com/office/powerpoint/2010/main" val="126983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3</a:t>
            </a:fld>
            <a:endParaRPr lang="tr-TR"/>
          </a:p>
        </p:txBody>
      </p:sp>
    </p:spTree>
    <p:extLst>
      <p:ext uri="{BB962C8B-B14F-4D97-AF65-F5344CB8AC3E}">
        <p14:creationId xmlns:p14="http://schemas.microsoft.com/office/powerpoint/2010/main" val="244944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D1D5DB"/>
                </a:solidFill>
                <a:effectLst/>
                <a:latin typeface="Söhne"/>
              </a:rPr>
              <a:t>Evet arkadaşlar, yapay zeka sizce nedir? Fikri olan..</a:t>
            </a:r>
          </a:p>
          <a:p>
            <a:endParaRPr lang="tr-TR" b="0" i="0" dirty="0">
              <a:solidFill>
                <a:srgbClr val="D1D5DB"/>
              </a:solidFill>
              <a:effectLst/>
              <a:latin typeface="Söhne"/>
            </a:endParaRPr>
          </a:p>
          <a:p>
            <a:r>
              <a:rPr lang="tr-TR" b="0" i="0" dirty="0">
                <a:solidFill>
                  <a:srgbClr val="D1D5DB"/>
                </a:solidFill>
                <a:effectLst/>
                <a:latin typeface="Söhne"/>
              </a:rPr>
              <a:t>Yapay zeka, bilgisayar sistemlerinin insanlar gibi düşünmesini ve karar vermesini sağlamak amacıyla tasarlanan bir teknolojidir arkadaşlar. Bu teknolojinin temelinde, bilgisayarların veri işleme ve analiz etme yetenekleri yatmakta ve yapay zeka, bu yetenekleri kullanarak, büyük veri kümelerini analiz edebilir, öğrenme süreçleri gerçekleştirebilir, karmaşık problemleri çözebilir ve öngörülerde bulunabilir.</a:t>
            </a:r>
          </a:p>
          <a:p>
            <a:endParaRPr lang="tr-TR" b="0" i="0" dirty="0">
              <a:solidFill>
                <a:srgbClr val="D1D5DB"/>
              </a:solidFill>
              <a:effectLst/>
              <a:latin typeface="Söhne"/>
            </a:endParaRPr>
          </a:p>
          <a:p>
            <a:r>
              <a:rPr lang="tr-TR" b="0" i="0" dirty="0">
                <a:solidFill>
                  <a:srgbClr val="D1D5DB"/>
                </a:solidFill>
                <a:effectLst/>
                <a:latin typeface="Söhne"/>
              </a:rPr>
              <a:t>Bir başka deyişle yapay zeka için makinelerin gösterdiği zekayı da ifade eder diyebiliriz aslında. </a:t>
            </a:r>
            <a:r>
              <a:rPr lang="tr-TR" b="0" i="0" dirty="0">
                <a:solidFill>
                  <a:srgbClr val="3A3B41"/>
                </a:solidFill>
                <a:effectLst/>
                <a:latin typeface="Montserrat" panose="020B0604020202020204" pitchFamily="2" charset="-94"/>
              </a:rPr>
              <a:t>Yapay zeka, makinelerin insan zihninin yeteneklerini modellemesine ve hatta geliştirmesine izin verir. </a:t>
            </a:r>
            <a:r>
              <a:rPr lang="tr-TR" b="0" i="0" dirty="0">
                <a:solidFill>
                  <a:srgbClr val="D1D5DB"/>
                </a:solidFill>
                <a:effectLst/>
                <a:latin typeface="Söhne"/>
              </a:rPr>
              <a:t>Yapay zeka, üç farklı seviyede ifade edilebilir. </a:t>
            </a:r>
          </a:p>
          <a:p>
            <a:r>
              <a:rPr lang="tr-TR" b="0" i="0" dirty="0">
                <a:solidFill>
                  <a:srgbClr val="D1D5DB"/>
                </a:solidFill>
                <a:effectLst/>
                <a:latin typeface="Söhne"/>
              </a:rPr>
              <a:t>"güçlü yapay zeka" ve "zayıf yapay zeka« ve süper zeka. Güçlü yapay zeka, insanların yaptığı her türlü kararı verebilecek kadar gelişmiş bir teknolojidir(</a:t>
            </a:r>
            <a:r>
              <a:rPr lang="tr-TR" b="0" i="0" dirty="0" err="1">
                <a:solidFill>
                  <a:srgbClr val="D1D5DB"/>
                </a:solidFill>
                <a:effectLst/>
                <a:latin typeface="Söhne"/>
              </a:rPr>
              <a:t>GPT’ler</a:t>
            </a:r>
            <a:r>
              <a:rPr lang="tr-TR" b="0" i="0" dirty="0">
                <a:solidFill>
                  <a:srgbClr val="D1D5DB"/>
                </a:solidFill>
                <a:effectLst/>
                <a:latin typeface="Söhne"/>
              </a:rPr>
              <a:t> örnek verilebilir). Zayıf yapay zeka ise, belirli bir alanda sınırlı bir işlevi yerine getiren daha özelleştirilmiş bir teknolojidir. (SIRI, Netflix önerileri..)</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D1D5DB"/>
                </a:solidFill>
                <a:effectLst/>
                <a:latin typeface="Söhne"/>
              </a:rPr>
              <a:t>Süper Zeka: Bu tip yapay zeka sistemleri, insan zekasını aşabilecek bir seviyede tasarlanmıştır. Bu tip yapay zeka sistemleri henüz gerçek hayatta yoktur, ancak teorik olarak mümkün oldukları düşünülmektedir. Süper zekanın olası uygulama alanları arasında evrensel problem çözümü, karmaşık sosyal, ekonomik ve siyasi problemlerin çözümü ve daha pek çok alanda kullanımı düşünülmektedir.</a:t>
            </a:r>
          </a:p>
          <a:p>
            <a:endParaRPr lang="tr-TR" b="0" i="0" dirty="0">
              <a:solidFill>
                <a:srgbClr val="D1D5DB"/>
              </a:solidFill>
              <a:effectLst/>
              <a:latin typeface="Söhne"/>
            </a:endParaRPr>
          </a:p>
          <a:p>
            <a:endParaRPr lang="tr-TR" b="0" i="0" dirty="0">
              <a:solidFill>
                <a:srgbClr val="D1D5DB"/>
              </a:solidFill>
              <a:effectLst/>
              <a:latin typeface="Söhne"/>
            </a:endParaRPr>
          </a:p>
          <a:p>
            <a:r>
              <a:rPr lang="tr-TR" b="0" i="0" dirty="0">
                <a:solidFill>
                  <a:srgbClr val="3A3B41"/>
                </a:solidFill>
                <a:effectLst/>
                <a:latin typeface="Lora" panose="020B0604020202020204" pitchFamily="2" charset="-94"/>
              </a:rPr>
              <a:t>Genel olarak konuşursak, yapay zeka sistemleri, konuşmayı yorumlama, oyun oynama ve kalıpları belirleme gibi, genellikle insanın bilişsel işlevleriyle ilişkili görevleri gerçekleştirebilir. Genellikle bunu nasıl yapacaklarını büyük miktarda veriyi işleyerek, kendi karar verme süreçlerinde modellemek için kalıplar arayarak öğrenirler. Çoğu durumda, insanlar bir yapay zekanın öğrenme sürecini denetleyerek iyi kararları pekiştirir ve kötü kararları caydırır. Ancak bazı yapay zeka sistemleri, denetim olmadan öğrenmek üzere tasarlanmıştır - örneğin, sonunda kuralları ve nasıl kazanılacağını anlayana kadar bir video oyununu tekrar tekrar oynayarak. (İleriki slaytlar da açacağız)</a:t>
            </a:r>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4</a:t>
            </a:fld>
            <a:endParaRPr lang="tr-TR"/>
          </a:p>
        </p:txBody>
      </p:sp>
    </p:spTree>
    <p:extLst>
      <p:ext uri="{BB962C8B-B14F-4D97-AF65-F5344CB8AC3E}">
        <p14:creationId xmlns:p14="http://schemas.microsoft.com/office/powerpoint/2010/main" val="394985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Şimdi kısaca yapay zekanın zaman içerisindeki gelişiminden bahsedelim. Tabii yapay zeka alanında özellikle şu dönemde bir çok gelişme oluyor. Ve bunlar çok hızlı gelişiyor. Burada tüm bu gelişmelerden bahsedemeyeceğiz fakat en azından bazı önemli gelişmelere değineceğiz.</a:t>
            </a:r>
          </a:p>
          <a:p>
            <a:endParaRPr lang="tr-TR" dirty="0"/>
          </a:p>
          <a:p>
            <a:pPr algn="l"/>
            <a:r>
              <a:rPr lang="tr-TR" b="1" dirty="0">
                <a:solidFill>
                  <a:srgbClr val="3A3B41"/>
                </a:solidFill>
                <a:effectLst/>
                <a:latin typeface="Lora" pitchFamily="2" charset="-94"/>
              </a:rPr>
              <a:t>1940'lar</a:t>
            </a:r>
          </a:p>
          <a:p>
            <a:pPr algn="l">
              <a:buFont typeface="Arial" panose="020B0604020202020204" pitchFamily="34" charset="0"/>
              <a:buChar char="•"/>
            </a:pPr>
            <a:r>
              <a:rPr lang="tr-TR" b="0" i="0" dirty="0">
                <a:solidFill>
                  <a:srgbClr val="3A3B41"/>
                </a:solidFill>
                <a:effectLst/>
                <a:latin typeface="Lora" pitchFamily="2" charset="-94"/>
              </a:rPr>
              <a:t>(1942) Isaac Asimov , yapay zekanın insanlara nasıl zarar vermemesi gerektiğine dair bilim kurgu medyasında yaygın olarak bulunan bir fikir olan </a:t>
            </a:r>
            <a:r>
              <a:rPr lang="tr-TR" b="0" i="0" u="none" strike="noStrike" dirty="0">
                <a:solidFill>
                  <a:srgbClr val="3A3B41"/>
                </a:solidFill>
                <a:effectLst/>
                <a:latin typeface="Lora" pitchFamily="2" charset="-94"/>
                <a:hlinkClick r:id="rId3"/>
              </a:rPr>
              <a:t>Üç Robotik Yasasını yayımlar.</a:t>
            </a:r>
            <a:r>
              <a:rPr lang="tr-TR" b="0" i="0" u="none" strike="noStrike" dirty="0">
                <a:solidFill>
                  <a:srgbClr val="3A3B41"/>
                </a:solidFill>
                <a:effectLst/>
                <a:latin typeface="Lora" pitchFamily="2" charset="-94"/>
              </a:rPr>
              <a:t> (</a:t>
            </a:r>
            <a:r>
              <a:rPr lang="tr-TR" b="0" i="0" u="none" strike="noStrike" dirty="0" err="1">
                <a:solidFill>
                  <a:srgbClr val="3A3B41"/>
                </a:solidFill>
                <a:effectLst/>
                <a:latin typeface="Lora" pitchFamily="2" charset="-94"/>
              </a:rPr>
              <a:t>will</a:t>
            </a:r>
            <a:r>
              <a:rPr lang="tr-TR" b="0" i="0" u="none" strike="noStrike" dirty="0">
                <a:solidFill>
                  <a:srgbClr val="3A3B41"/>
                </a:solidFill>
                <a:effectLst/>
                <a:latin typeface="Lora" pitchFamily="2" charset="-94"/>
              </a:rPr>
              <a:t> Smith  </a:t>
            </a:r>
            <a:r>
              <a:rPr lang="tr-TR" b="0" i="0" u="none" strike="noStrike" dirty="0" err="1">
                <a:solidFill>
                  <a:srgbClr val="3A3B41"/>
                </a:solidFill>
                <a:effectLst/>
                <a:latin typeface="Lora" pitchFamily="2" charset="-94"/>
              </a:rPr>
              <a:t>irobot</a:t>
            </a:r>
            <a:r>
              <a:rPr lang="tr-TR" b="0" i="0" u="none" strike="noStrike" dirty="0">
                <a:solidFill>
                  <a:srgbClr val="3A3B41"/>
                </a:solidFill>
                <a:effectLst/>
                <a:latin typeface="Lora" pitchFamily="2" charset="-94"/>
              </a:rPr>
              <a:t>)</a:t>
            </a:r>
          </a:p>
          <a:p>
            <a:pPr algn="l">
              <a:buFont typeface="Arial" panose="020B0604020202020204" pitchFamily="34" charset="0"/>
              <a:buNone/>
            </a:pPr>
            <a:r>
              <a:rPr lang="tr-TR" b="0" i="0" dirty="0">
                <a:solidFill>
                  <a:srgbClr val="202124"/>
                </a:solidFill>
                <a:effectLst/>
                <a:latin typeface="arial" panose="020B0604020202020204" pitchFamily="34" charset="0"/>
              </a:rPr>
              <a:t>Birinci Yasa: Bir </a:t>
            </a:r>
            <a:r>
              <a:rPr lang="tr-TR" b="1" i="0" dirty="0">
                <a:solidFill>
                  <a:srgbClr val="202124"/>
                </a:solidFill>
                <a:effectLst/>
                <a:latin typeface="arial" panose="020B0604020202020204" pitchFamily="34" charset="0"/>
              </a:rPr>
              <a:t>robot</a:t>
            </a:r>
            <a:r>
              <a:rPr lang="tr-TR" b="0" i="0" dirty="0">
                <a:solidFill>
                  <a:srgbClr val="202124"/>
                </a:solidFill>
                <a:effectLst/>
                <a:latin typeface="arial" panose="020B0604020202020204" pitchFamily="34" charset="0"/>
              </a:rPr>
              <a:t>, bir insana zarar veremez ya da zarar görmesine seyirci kalamaz. İkinci Yasa: Bir </a:t>
            </a:r>
            <a:r>
              <a:rPr lang="tr-TR" b="1" i="0" dirty="0">
                <a:solidFill>
                  <a:srgbClr val="202124"/>
                </a:solidFill>
                <a:effectLst/>
                <a:latin typeface="arial" panose="020B0604020202020204" pitchFamily="34" charset="0"/>
              </a:rPr>
              <a:t>robot</a:t>
            </a:r>
            <a:r>
              <a:rPr lang="tr-TR" b="0" i="0" dirty="0">
                <a:solidFill>
                  <a:srgbClr val="202124"/>
                </a:solidFill>
                <a:effectLst/>
                <a:latin typeface="arial" panose="020B0604020202020204" pitchFamily="34" charset="0"/>
              </a:rPr>
              <a:t>, birinci kuralla çelişmediği sürece bir insanın emirlerine uymak zorundadır. Üçüncü Yasa: Bir </a:t>
            </a:r>
            <a:r>
              <a:rPr lang="tr-TR" b="1" i="0" dirty="0">
                <a:solidFill>
                  <a:srgbClr val="202124"/>
                </a:solidFill>
                <a:effectLst/>
                <a:latin typeface="arial" panose="020B0604020202020204" pitchFamily="34" charset="0"/>
              </a:rPr>
              <a:t>robot</a:t>
            </a:r>
            <a:r>
              <a:rPr lang="tr-TR" b="0" i="0" dirty="0">
                <a:solidFill>
                  <a:srgbClr val="202124"/>
                </a:solidFill>
                <a:effectLst/>
                <a:latin typeface="arial" panose="020B0604020202020204" pitchFamily="34" charset="0"/>
              </a:rPr>
              <a:t>, birinci ve ikinci kuralla çelişmediği sürece kendi varlığını korumakla mükelleftir</a:t>
            </a:r>
            <a:endParaRPr lang="tr-TR" b="0" i="0" dirty="0">
              <a:solidFill>
                <a:srgbClr val="3A3B41"/>
              </a:solidFill>
              <a:effectLst/>
              <a:latin typeface="Lora" pitchFamily="2" charset="-94"/>
            </a:endParaRPr>
          </a:p>
          <a:p>
            <a:pPr algn="l">
              <a:buFont typeface="Arial" panose="020B0604020202020204" pitchFamily="34" charset="0"/>
              <a:buChar char="•"/>
            </a:pPr>
            <a:r>
              <a:rPr lang="tr-TR" b="0" i="1" u="none" strike="noStrike" dirty="0">
                <a:solidFill>
                  <a:srgbClr val="3A3B41"/>
                </a:solidFill>
                <a:effectLst/>
                <a:latin typeface="Lora" pitchFamily="2" charset="-94"/>
                <a:hlinkClick r:id="rId4"/>
              </a:rPr>
              <a:t>(1949) </a:t>
            </a:r>
            <a:r>
              <a:rPr lang="tr-TR" b="0" i="1" u="none" strike="noStrike" dirty="0" err="1">
                <a:solidFill>
                  <a:srgbClr val="3A3B41"/>
                </a:solidFill>
                <a:effectLst/>
                <a:latin typeface="Lora" pitchFamily="2" charset="-94"/>
                <a:hlinkClick r:id="rId4"/>
              </a:rPr>
              <a:t>The</a:t>
            </a:r>
            <a:r>
              <a:rPr lang="tr-TR" b="0" i="1" u="none" strike="noStrike" dirty="0">
                <a:solidFill>
                  <a:srgbClr val="3A3B41"/>
                </a:solidFill>
                <a:effectLst/>
                <a:latin typeface="Lora" pitchFamily="2" charset="-94"/>
                <a:hlinkClick r:id="rId4"/>
              </a:rPr>
              <a:t> </a:t>
            </a:r>
            <a:r>
              <a:rPr lang="tr-TR" b="0" i="1" u="none" strike="noStrike" dirty="0" err="1">
                <a:solidFill>
                  <a:srgbClr val="3A3B41"/>
                </a:solidFill>
                <a:effectLst/>
                <a:latin typeface="Lora" pitchFamily="2" charset="-94"/>
                <a:hlinkClick r:id="rId4"/>
              </a:rPr>
              <a:t>Organization</a:t>
            </a:r>
            <a:r>
              <a:rPr lang="tr-TR" b="0" i="1" u="none" strike="noStrike" dirty="0">
                <a:solidFill>
                  <a:srgbClr val="3A3B41"/>
                </a:solidFill>
                <a:effectLst/>
                <a:latin typeface="Lora" pitchFamily="2" charset="-94"/>
                <a:hlinkClick r:id="rId4"/>
              </a:rPr>
              <a:t> of </a:t>
            </a:r>
            <a:r>
              <a:rPr lang="tr-TR" b="0" i="1" u="none" strike="noStrike" dirty="0" err="1">
                <a:solidFill>
                  <a:srgbClr val="3A3B41"/>
                </a:solidFill>
                <a:effectLst/>
                <a:latin typeface="Lora" pitchFamily="2" charset="-94"/>
                <a:hlinkClick r:id="rId4"/>
              </a:rPr>
              <a:t>Behavior</a:t>
            </a:r>
            <a:r>
              <a:rPr lang="tr-TR" b="0" i="1" u="none" strike="noStrike" dirty="0">
                <a:solidFill>
                  <a:srgbClr val="3A3B41"/>
                </a:solidFill>
                <a:effectLst/>
                <a:latin typeface="Lora" pitchFamily="2" charset="-94"/>
                <a:hlinkClick r:id="rId4"/>
              </a:rPr>
              <a:t>: A </a:t>
            </a:r>
            <a:r>
              <a:rPr lang="tr-TR" b="0" i="1" u="none" strike="noStrike" dirty="0" err="1">
                <a:solidFill>
                  <a:srgbClr val="3A3B41"/>
                </a:solidFill>
                <a:effectLst/>
                <a:latin typeface="Lora" pitchFamily="2" charset="-94"/>
                <a:hlinkClick r:id="rId4"/>
              </a:rPr>
              <a:t>Neuropsychological</a:t>
            </a:r>
            <a:r>
              <a:rPr lang="tr-TR" b="0" i="1" u="none" strike="noStrike" dirty="0">
                <a:solidFill>
                  <a:srgbClr val="3A3B41"/>
                </a:solidFill>
                <a:effectLst/>
                <a:latin typeface="Lora" pitchFamily="2" charset="-94"/>
                <a:hlinkClick r:id="rId4"/>
              </a:rPr>
              <a:t> </a:t>
            </a:r>
            <a:r>
              <a:rPr lang="tr-TR" b="0" i="1" u="none" strike="noStrike" dirty="0" err="1">
                <a:solidFill>
                  <a:srgbClr val="3A3B41"/>
                </a:solidFill>
                <a:effectLst/>
                <a:latin typeface="Lora" pitchFamily="2" charset="-94"/>
                <a:hlinkClick r:id="rId4"/>
              </a:rPr>
              <a:t>Theory</a:t>
            </a:r>
            <a:r>
              <a:rPr lang="tr-TR" b="0" i="0" dirty="0">
                <a:solidFill>
                  <a:srgbClr val="3A3B41"/>
                </a:solidFill>
                <a:effectLst/>
                <a:latin typeface="Lora" pitchFamily="2" charset="-94"/>
              </a:rPr>
              <a:t> adlı kitabında Donald </a:t>
            </a:r>
            <a:r>
              <a:rPr lang="tr-TR" b="0" i="0" dirty="0" err="1">
                <a:solidFill>
                  <a:srgbClr val="3A3B41"/>
                </a:solidFill>
                <a:effectLst/>
                <a:latin typeface="Lora" pitchFamily="2" charset="-94"/>
              </a:rPr>
              <a:t>Hebb</a:t>
            </a:r>
            <a:r>
              <a:rPr lang="tr-TR" b="0" i="0" dirty="0">
                <a:solidFill>
                  <a:srgbClr val="3A3B41"/>
                </a:solidFill>
                <a:effectLst/>
                <a:latin typeface="Lora" pitchFamily="2" charset="-94"/>
              </a:rPr>
              <a:t> </a:t>
            </a:r>
            <a:r>
              <a:rPr lang="tr-TR" b="0" i="1" dirty="0">
                <a:solidFill>
                  <a:srgbClr val="3A3B41"/>
                </a:solidFill>
                <a:effectLst/>
                <a:latin typeface="Lora" pitchFamily="2" charset="-94"/>
              </a:rPr>
              <a:t>, </a:t>
            </a:r>
            <a:r>
              <a:rPr lang="tr-TR" b="0" i="0" dirty="0">
                <a:solidFill>
                  <a:srgbClr val="3A3B41"/>
                </a:solidFill>
                <a:effectLst/>
                <a:latin typeface="Lora" pitchFamily="2" charset="-94"/>
              </a:rPr>
              <a:t>nöral yolların deneyimlerden yaratıldığı ve nöronlar arasındaki bağlantıların daha sık kullanıldıkça güçlendiği teorisini önerir. </a:t>
            </a:r>
            <a:r>
              <a:rPr lang="tr-TR" b="0" i="0" dirty="0" err="1">
                <a:solidFill>
                  <a:srgbClr val="3A3B41"/>
                </a:solidFill>
                <a:effectLst/>
                <a:latin typeface="Lora" pitchFamily="2" charset="-94"/>
              </a:rPr>
              <a:t>Hebbian</a:t>
            </a:r>
            <a:r>
              <a:rPr lang="tr-TR" b="0" i="0" dirty="0">
                <a:solidFill>
                  <a:srgbClr val="3A3B41"/>
                </a:solidFill>
                <a:effectLst/>
                <a:latin typeface="Lora" pitchFamily="2" charset="-94"/>
              </a:rPr>
              <a:t> öğrenimi yapay zekada önemli bir model olmaya devam ediyor.</a:t>
            </a:r>
          </a:p>
          <a:p>
            <a:pPr algn="l"/>
            <a:r>
              <a:rPr lang="tr-TR" b="1" dirty="0">
                <a:solidFill>
                  <a:srgbClr val="3A3B41"/>
                </a:solidFill>
                <a:effectLst/>
                <a:latin typeface="Lora" pitchFamily="2" charset="-94"/>
              </a:rPr>
              <a:t>1950'ler</a:t>
            </a:r>
          </a:p>
          <a:p>
            <a:pPr algn="l">
              <a:buFont typeface="Arial" panose="020B0604020202020204" pitchFamily="34" charset="0"/>
              <a:buChar char="•"/>
            </a:pPr>
            <a:r>
              <a:rPr lang="tr-TR" b="0" i="0" dirty="0">
                <a:solidFill>
                  <a:srgbClr val="3A3B41"/>
                </a:solidFill>
                <a:effectLst/>
                <a:latin typeface="Lora" pitchFamily="2" charset="-94"/>
              </a:rPr>
              <a:t>(1950) Alan Turing, "Computing </a:t>
            </a:r>
            <a:r>
              <a:rPr lang="tr-TR" b="0" i="0" dirty="0" err="1">
                <a:solidFill>
                  <a:srgbClr val="3A3B41"/>
                </a:solidFill>
                <a:effectLst/>
                <a:latin typeface="Lora" pitchFamily="2" charset="-94"/>
              </a:rPr>
              <a:t>Machinery</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and</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Intelligence</a:t>
            </a:r>
            <a:r>
              <a:rPr lang="tr-TR" b="0" i="0" dirty="0">
                <a:solidFill>
                  <a:srgbClr val="3A3B41"/>
                </a:solidFill>
                <a:effectLst/>
                <a:latin typeface="Lora" pitchFamily="2" charset="-94"/>
              </a:rPr>
              <a:t>" (Bilgisayar Makineleri ve Zeka) adlı makalesini yayınlayarak, bir makinenin zeki olup olmadığını belirleme yöntemi olan ve şimdilerde Turing Testi olarak bilinen yöntemi önerir. (alan Turing : </a:t>
            </a:r>
            <a:r>
              <a:rPr lang="tr-TR" b="0" i="0" dirty="0" err="1">
                <a:solidFill>
                  <a:srgbClr val="3A3B41"/>
                </a:solidFill>
                <a:effectLst/>
                <a:latin typeface="Lora" pitchFamily="2" charset="-94"/>
              </a:rPr>
              <a:t>the</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enigma</a:t>
            </a:r>
            <a:r>
              <a:rPr lang="tr-TR" b="0" i="0" dirty="0">
                <a:solidFill>
                  <a:srgbClr val="3A3B41"/>
                </a:solidFill>
                <a:effectLst/>
                <a:latin typeface="Lora" pitchFamily="2" charset="-94"/>
              </a:rPr>
              <a:t> filmi, </a:t>
            </a:r>
            <a:r>
              <a:rPr lang="tr-TR" b="0" i="0" dirty="0" err="1">
                <a:solidFill>
                  <a:srgbClr val="3A3B41"/>
                </a:solidFill>
                <a:effectLst/>
                <a:latin typeface="Lora" pitchFamily="2" charset="-94"/>
              </a:rPr>
              <a:t>nazilerin</a:t>
            </a:r>
            <a:r>
              <a:rPr lang="tr-TR" b="0" i="0" dirty="0">
                <a:solidFill>
                  <a:srgbClr val="3A3B41"/>
                </a:solidFill>
                <a:effectLst/>
                <a:latin typeface="Lora" pitchFamily="2" charset="-94"/>
              </a:rPr>
              <a:t> kullandığı </a:t>
            </a:r>
            <a:r>
              <a:rPr lang="tr-TR" b="0" i="0" dirty="0" err="1">
                <a:solidFill>
                  <a:srgbClr val="3A3B41"/>
                </a:solidFill>
                <a:effectLst/>
                <a:latin typeface="Lora" pitchFamily="2" charset="-94"/>
              </a:rPr>
              <a:t>enigma</a:t>
            </a:r>
            <a:r>
              <a:rPr lang="tr-TR" b="0" i="0" dirty="0">
                <a:solidFill>
                  <a:srgbClr val="3A3B41"/>
                </a:solidFill>
                <a:effectLst/>
                <a:latin typeface="Lora" pitchFamily="2" charset="-94"/>
              </a:rPr>
              <a:t> kodunu çözme hikayesi)</a:t>
            </a:r>
          </a:p>
          <a:p>
            <a:pPr algn="l">
              <a:buFont typeface="Arial" panose="020B0604020202020204" pitchFamily="34" charset="0"/>
              <a:buChar char="•"/>
            </a:pPr>
            <a:r>
              <a:rPr lang="tr-TR" b="0" i="0" dirty="0">
                <a:solidFill>
                  <a:srgbClr val="3A3B41"/>
                </a:solidFill>
                <a:effectLst/>
                <a:latin typeface="Lora" pitchFamily="2" charset="-94"/>
              </a:rPr>
              <a:t>(1952) Arthur Samuel, dama oynamak için kendi kendine öğrenme programı geliştirir. </a:t>
            </a:r>
          </a:p>
          <a:p>
            <a:pPr algn="l">
              <a:buFont typeface="Arial" panose="020B0604020202020204" pitchFamily="34" charset="0"/>
              <a:buChar char="•"/>
            </a:pPr>
            <a:r>
              <a:rPr lang="tr-TR" b="0" i="0" dirty="0">
                <a:solidFill>
                  <a:srgbClr val="3A3B41"/>
                </a:solidFill>
                <a:effectLst/>
                <a:latin typeface="Lora" pitchFamily="2" charset="-94"/>
              </a:rPr>
              <a:t>(1954) Georgetown-IBM makine çevirisi deneyi, özenle seçilmiş 60 Rusça cümleyi otomatik olarak İngilizceye çevirir. </a:t>
            </a:r>
          </a:p>
          <a:p>
            <a:pPr algn="l">
              <a:buFont typeface="Arial" panose="020B0604020202020204" pitchFamily="34" charset="0"/>
              <a:buChar char="•"/>
            </a:pPr>
            <a:r>
              <a:rPr lang="tr-TR" b="0" i="0" dirty="0">
                <a:solidFill>
                  <a:srgbClr val="3A3B41"/>
                </a:solidFill>
                <a:effectLst/>
                <a:latin typeface="Lora" pitchFamily="2" charset="-94"/>
              </a:rPr>
              <a:t>(1956) "Yapay zeka" ifadesi, Dartmouth Yapay Zeka Yaz Araştırma Projesi'nde ortaya atıldı. John McCarthy liderliğindeki konferans, yaygın olarak yapay zekanın doğum yeri olarak kabul ediliyor.</a:t>
            </a:r>
          </a:p>
          <a:p>
            <a:pPr algn="l">
              <a:buFont typeface="Arial" panose="020B0604020202020204" pitchFamily="34" charset="0"/>
              <a:buChar char="•"/>
            </a:pPr>
            <a:r>
              <a:rPr lang="tr-TR" b="0" i="0" dirty="0">
                <a:solidFill>
                  <a:srgbClr val="3A3B41"/>
                </a:solidFill>
                <a:effectLst/>
                <a:latin typeface="Lora" pitchFamily="2" charset="-94"/>
              </a:rPr>
              <a:t>(1958) John McCarthy, yapay zeka programlama dili </a:t>
            </a:r>
            <a:r>
              <a:rPr lang="tr-TR" b="0" i="0" dirty="0" err="1">
                <a:solidFill>
                  <a:srgbClr val="3A3B41"/>
                </a:solidFill>
                <a:effectLst/>
                <a:latin typeface="Lora" pitchFamily="2" charset="-94"/>
              </a:rPr>
              <a:t>Lisp'i</a:t>
            </a:r>
            <a:r>
              <a:rPr lang="tr-TR" b="0" i="0" dirty="0">
                <a:solidFill>
                  <a:srgbClr val="3A3B41"/>
                </a:solidFill>
                <a:effectLst/>
                <a:latin typeface="Lora" pitchFamily="2" charset="-94"/>
              </a:rPr>
              <a:t> geliştirir.</a:t>
            </a:r>
          </a:p>
          <a:p>
            <a:pPr algn="l">
              <a:buFont typeface="Arial" panose="020B0604020202020204" pitchFamily="34" charset="0"/>
              <a:buChar char="•"/>
            </a:pPr>
            <a:r>
              <a:rPr lang="tr-TR" b="0" i="0" dirty="0">
                <a:solidFill>
                  <a:srgbClr val="3A3B41"/>
                </a:solidFill>
                <a:effectLst/>
                <a:latin typeface="Lora" pitchFamily="2" charset="-94"/>
              </a:rPr>
              <a:t>(1959) Arthur Samuel, IBM'deyken "makine öğrenimi" terimini icat etti.</a:t>
            </a:r>
          </a:p>
          <a:p>
            <a:pPr algn="l"/>
            <a:r>
              <a:rPr lang="tr-TR" b="1" dirty="0">
                <a:solidFill>
                  <a:srgbClr val="3A3B41"/>
                </a:solidFill>
                <a:effectLst/>
                <a:latin typeface="Lora" pitchFamily="2" charset="-94"/>
              </a:rPr>
              <a:t>1960'lar</a:t>
            </a:r>
          </a:p>
          <a:p>
            <a:pPr algn="l">
              <a:buFont typeface="Arial" panose="020B0604020202020204" pitchFamily="34" charset="0"/>
              <a:buChar char="•"/>
            </a:pPr>
            <a:r>
              <a:rPr lang="tr-TR" b="0" i="0" dirty="0">
                <a:solidFill>
                  <a:srgbClr val="3A3B41"/>
                </a:solidFill>
                <a:effectLst/>
                <a:latin typeface="Lora" pitchFamily="2" charset="-94"/>
              </a:rPr>
              <a:t>(1963) John McCarthy, Stanford'da Yapay Zeka Laboratuvarı'nı kurdu.</a:t>
            </a:r>
          </a:p>
          <a:p>
            <a:pPr algn="l">
              <a:buFont typeface="Arial" panose="020B0604020202020204" pitchFamily="34" charset="0"/>
              <a:buChar char="•"/>
            </a:pPr>
            <a:r>
              <a:rPr lang="tr-TR" b="0" i="0" dirty="0">
                <a:solidFill>
                  <a:srgbClr val="3A3B41"/>
                </a:solidFill>
                <a:effectLst/>
                <a:latin typeface="Lora" pitchFamily="2" charset="-94"/>
              </a:rPr>
              <a:t>(1969) İlk başarılı uzman sistemler olan DENDRAL ve MYCIN, Stanford'da oluşturuldu.</a:t>
            </a:r>
          </a:p>
          <a:p>
            <a:pPr algn="l"/>
            <a:r>
              <a:rPr lang="tr-TR" b="1" dirty="0">
                <a:solidFill>
                  <a:srgbClr val="3A3B41"/>
                </a:solidFill>
                <a:effectLst/>
                <a:latin typeface="Lora" pitchFamily="2" charset="-94"/>
              </a:rPr>
              <a:t>1970'ler</a:t>
            </a:r>
          </a:p>
          <a:p>
            <a:pPr algn="l">
              <a:buFont typeface="Arial" panose="020B0604020202020204" pitchFamily="34" charset="0"/>
              <a:buChar char="•"/>
            </a:pPr>
            <a:r>
              <a:rPr lang="tr-TR" b="0" i="0" dirty="0">
                <a:solidFill>
                  <a:srgbClr val="3A3B41"/>
                </a:solidFill>
                <a:effectLst/>
                <a:latin typeface="Lora" pitchFamily="2" charset="-94"/>
              </a:rPr>
              <a:t>(1973) Yapay zeka araştırmalarındaki hayal kırıklıklarını ayrıntılarıyla anlatan </a:t>
            </a:r>
            <a:r>
              <a:rPr lang="tr-TR" b="0" i="0" dirty="0" err="1">
                <a:solidFill>
                  <a:srgbClr val="3A3B41"/>
                </a:solidFill>
                <a:effectLst/>
                <a:latin typeface="Lora" pitchFamily="2" charset="-94"/>
              </a:rPr>
              <a:t>Lighthill</a:t>
            </a:r>
            <a:r>
              <a:rPr lang="tr-TR" b="0" i="0" dirty="0">
                <a:solidFill>
                  <a:srgbClr val="3A3B41"/>
                </a:solidFill>
                <a:effectLst/>
                <a:latin typeface="Lora" pitchFamily="2" charset="-94"/>
              </a:rPr>
              <a:t> Raporu, İngiliz hükümeti tarafından yayınlandı ve yapay zeka projelerinin finansmanında ciddi kesintilere yol açtı. </a:t>
            </a:r>
          </a:p>
          <a:p>
            <a:pPr algn="l">
              <a:buFont typeface="Arial" panose="020B0604020202020204" pitchFamily="34" charset="0"/>
              <a:buChar char="•"/>
            </a:pPr>
            <a:r>
              <a:rPr lang="tr-TR" b="0" i="0" dirty="0">
                <a:solidFill>
                  <a:srgbClr val="3A3B41"/>
                </a:solidFill>
                <a:effectLst/>
                <a:latin typeface="Lora" pitchFamily="2" charset="-94"/>
              </a:rPr>
              <a:t>(1974-1980) AI gelişiminin ilerlemesinden duyulan hayal kırıklığı, akademik hibelerde büyük DARPA kesintilerine yol açıyor. Daha önceki ALPAC raporu ve önceki yılın </a:t>
            </a:r>
            <a:r>
              <a:rPr lang="tr-TR" b="0" i="0" dirty="0" err="1">
                <a:solidFill>
                  <a:srgbClr val="3A3B41"/>
                </a:solidFill>
                <a:effectLst/>
                <a:latin typeface="Lora" pitchFamily="2" charset="-94"/>
              </a:rPr>
              <a:t>Lighthill</a:t>
            </a:r>
            <a:r>
              <a:rPr lang="tr-TR" b="0" i="0" dirty="0">
                <a:solidFill>
                  <a:srgbClr val="3A3B41"/>
                </a:solidFill>
                <a:effectLst/>
                <a:latin typeface="Lora" pitchFamily="2" charset="-94"/>
              </a:rPr>
              <a:t> Raporu ile birleştiğinde, AI finansmanı kurur ve araştırma durur. </a:t>
            </a:r>
            <a:r>
              <a:rPr lang="tr-TR" b="0" i="0" u="none" strike="noStrike" dirty="0">
                <a:solidFill>
                  <a:srgbClr val="3A3B41"/>
                </a:solidFill>
                <a:effectLst/>
                <a:latin typeface="Lora" pitchFamily="2" charset="-94"/>
                <a:hlinkClick r:id="rId5"/>
              </a:rPr>
              <a:t>Bu dönem " İlk Yapay Zeka Kışı</a:t>
            </a:r>
            <a:r>
              <a:rPr lang="tr-TR" b="0" i="0" dirty="0">
                <a:solidFill>
                  <a:srgbClr val="3A3B41"/>
                </a:solidFill>
                <a:effectLst/>
                <a:latin typeface="Lora" pitchFamily="2" charset="-94"/>
              </a:rPr>
              <a:t> " olarak bilinir .</a:t>
            </a:r>
          </a:p>
          <a:p>
            <a:pPr algn="l"/>
            <a:r>
              <a:rPr lang="tr-TR" b="1" dirty="0">
                <a:solidFill>
                  <a:srgbClr val="3A3B41"/>
                </a:solidFill>
                <a:effectLst/>
                <a:latin typeface="Lora" pitchFamily="2" charset="-94"/>
              </a:rPr>
              <a:t>1980'ler</a:t>
            </a:r>
          </a:p>
          <a:p>
            <a:pPr algn="l">
              <a:buFont typeface="Arial" panose="020B0604020202020204" pitchFamily="34" charset="0"/>
              <a:buChar char="•"/>
            </a:pPr>
            <a:r>
              <a:rPr lang="tr-TR" b="0" i="0" dirty="0">
                <a:solidFill>
                  <a:srgbClr val="3A3B41"/>
                </a:solidFill>
                <a:effectLst/>
                <a:latin typeface="Lora" pitchFamily="2" charset="-94"/>
              </a:rPr>
              <a:t>(1980) </a:t>
            </a:r>
            <a:r>
              <a:rPr lang="tr-TR" b="0" i="0" dirty="0" err="1">
                <a:solidFill>
                  <a:srgbClr val="3A3B41"/>
                </a:solidFill>
                <a:effectLst/>
                <a:latin typeface="Lora" pitchFamily="2" charset="-94"/>
              </a:rPr>
              <a:t>Digital</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Equipment</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Corporations</a:t>
            </a:r>
            <a:r>
              <a:rPr lang="tr-TR" b="0" i="0" dirty="0">
                <a:solidFill>
                  <a:srgbClr val="3A3B41"/>
                </a:solidFill>
                <a:effectLst/>
                <a:latin typeface="Lora" pitchFamily="2" charset="-94"/>
              </a:rPr>
              <a:t>, ilk başarılı ticari uzman sistem olan R1'i (XCON olarak da bilinir) geliştirir. Yeni bilgisayar sistemleri için siparişleri yapılandırmak üzere tasarlanan R1, uzman sistemlerde on yılın büyük bir bölümünde sürecek bir yatırım patlamasını başlatarak ilk AI Kışını etkili bir şekilde sona erdirir.</a:t>
            </a:r>
          </a:p>
          <a:p>
            <a:pPr algn="l">
              <a:buFont typeface="Arial" panose="020B0604020202020204" pitchFamily="34" charset="0"/>
              <a:buChar char="•"/>
            </a:pPr>
            <a:r>
              <a:rPr lang="tr-TR" b="0" i="0" dirty="0">
                <a:solidFill>
                  <a:srgbClr val="3A3B41"/>
                </a:solidFill>
                <a:effectLst/>
                <a:latin typeface="Lora" pitchFamily="2" charset="-94"/>
              </a:rPr>
              <a:t>(1982) Japonya'nın Uluslararası Ticaret ve Sanayi Bakanlığı iddialı Beşinci Nesil Bilgisayar Sistemleri projesini başlattı. </a:t>
            </a:r>
            <a:r>
              <a:rPr lang="tr-TR" b="0" i="0" dirty="0" err="1">
                <a:solidFill>
                  <a:srgbClr val="3A3B41"/>
                </a:solidFill>
                <a:effectLst/>
                <a:latin typeface="Lora" pitchFamily="2" charset="-94"/>
              </a:rPr>
              <a:t>FGCS'nin</a:t>
            </a:r>
            <a:r>
              <a:rPr lang="tr-TR" b="0" i="0" dirty="0">
                <a:solidFill>
                  <a:srgbClr val="3A3B41"/>
                </a:solidFill>
                <a:effectLst/>
                <a:latin typeface="Lora" pitchFamily="2" charset="-94"/>
              </a:rPr>
              <a:t> amacı, </a:t>
            </a:r>
            <a:r>
              <a:rPr lang="tr-TR" b="0" i="1" dirty="0">
                <a:solidFill>
                  <a:srgbClr val="3A3B41"/>
                </a:solidFill>
                <a:effectLst/>
                <a:latin typeface="Lora" pitchFamily="2" charset="-94"/>
              </a:rPr>
              <a:t>süper bilgisayar benzeri performans ve AI geliştirme için bir platform geliştirmektir.</a:t>
            </a:r>
          </a:p>
          <a:p>
            <a:pPr algn="l">
              <a:buFont typeface="Arial" panose="020B0604020202020204" pitchFamily="34" charset="0"/>
              <a:buChar char="•"/>
            </a:pPr>
            <a:r>
              <a:rPr lang="tr-TR" b="0" i="0" dirty="0">
                <a:solidFill>
                  <a:srgbClr val="3A3B41"/>
                </a:solidFill>
                <a:effectLst/>
                <a:latin typeface="Lora" pitchFamily="2" charset="-94"/>
              </a:rPr>
              <a:t>(1983) Japonya'nın </a:t>
            </a:r>
            <a:r>
              <a:rPr lang="tr-TR" b="0" i="0" dirty="0" err="1">
                <a:solidFill>
                  <a:srgbClr val="3A3B41"/>
                </a:solidFill>
                <a:effectLst/>
                <a:latin typeface="Lora" pitchFamily="2" charset="-94"/>
              </a:rPr>
              <a:t>FGCS'sine</a:t>
            </a:r>
            <a:r>
              <a:rPr lang="tr-TR" b="0" i="0" dirty="0">
                <a:solidFill>
                  <a:srgbClr val="3A3B41"/>
                </a:solidFill>
                <a:effectLst/>
                <a:latin typeface="Lora" pitchFamily="2" charset="-94"/>
              </a:rPr>
              <a:t> yanıt olarak </a:t>
            </a:r>
            <a:r>
              <a:rPr lang="tr-TR" b="0" i="1" dirty="0">
                <a:solidFill>
                  <a:srgbClr val="3A3B41"/>
                </a:solidFill>
                <a:effectLst/>
                <a:latin typeface="Lora" pitchFamily="2" charset="-94"/>
              </a:rPr>
              <a:t>ABD hükümeti</a:t>
            </a:r>
            <a:r>
              <a:rPr lang="tr-TR" b="0" i="0" dirty="0">
                <a:solidFill>
                  <a:srgbClr val="3A3B41"/>
                </a:solidFill>
                <a:effectLst/>
                <a:latin typeface="Lora" pitchFamily="2" charset="-94"/>
              </a:rPr>
              <a:t>, gelişmiş bilgi işlem ve yapay zeka alanında DARPA tarafından finanse edilen araştırmalar sağlamak için </a:t>
            </a:r>
            <a:r>
              <a:rPr lang="tr-TR" b="0" i="1" dirty="0">
                <a:solidFill>
                  <a:srgbClr val="3A3B41"/>
                </a:solidFill>
                <a:effectLst/>
                <a:latin typeface="Lora" pitchFamily="2" charset="-94"/>
              </a:rPr>
              <a:t>Stratejik Bilişim Girişimi'ni </a:t>
            </a:r>
            <a:r>
              <a:rPr lang="tr-TR" b="0" i="0" dirty="0">
                <a:solidFill>
                  <a:srgbClr val="3A3B41"/>
                </a:solidFill>
                <a:effectLst/>
                <a:latin typeface="Lora" pitchFamily="2" charset="-94"/>
              </a:rPr>
              <a:t>başlattı. </a:t>
            </a:r>
          </a:p>
          <a:p>
            <a:pPr algn="l">
              <a:buFont typeface="Arial" panose="020B0604020202020204" pitchFamily="34" charset="0"/>
              <a:buChar char="•"/>
            </a:pPr>
            <a:r>
              <a:rPr lang="tr-TR" b="0" i="0" dirty="0">
                <a:solidFill>
                  <a:srgbClr val="3A3B41"/>
                </a:solidFill>
                <a:effectLst/>
                <a:latin typeface="Lora" pitchFamily="2" charset="-94"/>
              </a:rPr>
              <a:t>(1985) </a:t>
            </a:r>
            <a:r>
              <a:rPr lang="tr-TR" b="0" i="0" dirty="0" err="1">
                <a:solidFill>
                  <a:srgbClr val="3A3B41"/>
                </a:solidFill>
                <a:effectLst/>
                <a:latin typeface="Lora" pitchFamily="2" charset="-94"/>
              </a:rPr>
              <a:t>Symbolics</a:t>
            </a:r>
            <a:r>
              <a:rPr lang="tr-TR" b="0" i="0" dirty="0">
                <a:solidFill>
                  <a:srgbClr val="3A3B41"/>
                </a:solidFill>
                <a:effectLst/>
                <a:latin typeface="Lora" pitchFamily="2" charset="-94"/>
              </a:rPr>
              <a:t> ve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Machines</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Inc</a:t>
            </a:r>
            <a:r>
              <a:rPr lang="tr-TR" b="0" i="0" dirty="0">
                <a:solidFill>
                  <a:srgbClr val="3A3B41"/>
                </a:solidFill>
                <a:effectLst/>
                <a:latin typeface="Lora" pitchFamily="2" charset="-94"/>
              </a:rPr>
              <a:t>. gibi şirketler, </a:t>
            </a:r>
            <a:r>
              <a:rPr lang="tr-TR" b="0" i="1" dirty="0">
                <a:solidFill>
                  <a:srgbClr val="3A3B41"/>
                </a:solidFill>
                <a:effectLst/>
                <a:latin typeface="Lora" pitchFamily="2" charset="-94"/>
              </a:rPr>
              <a:t>AI programlama dili </a:t>
            </a:r>
            <a:r>
              <a:rPr lang="tr-TR" b="0" i="1" dirty="0" err="1">
                <a:solidFill>
                  <a:srgbClr val="3A3B41"/>
                </a:solidFill>
                <a:effectLst/>
                <a:latin typeface="Lora" pitchFamily="2" charset="-94"/>
              </a:rPr>
              <a:t>Lisp</a:t>
            </a:r>
            <a:r>
              <a:rPr lang="tr-TR" b="0" i="1" dirty="0">
                <a:solidFill>
                  <a:srgbClr val="3A3B41"/>
                </a:solidFill>
                <a:effectLst/>
                <a:latin typeface="Lora" pitchFamily="2" charset="-94"/>
              </a:rPr>
              <a:t> üzerinde çalışacak özel bilgisayarlar oluşturur.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i="0" dirty="0">
                <a:solidFill>
                  <a:srgbClr val="D1D5DB"/>
                </a:solidFill>
                <a:effectLst/>
                <a:latin typeface="Söhne"/>
              </a:rPr>
              <a:t>1986: </a:t>
            </a:r>
            <a:r>
              <a:rPr lang="tr-TR" b="0" i="1" dirty="0">
                <a:solidFill>
                  <a:srgbClr val="D1D5DB"/>
                </a:solidFill>
                <a:effectLst/>
                <a:latin typeface="Söhne"/>
              </a:rPr>
              <a:t>Derin Öğrenme teknikleriyle ilgili ilk makaleler yayınlanır.</a:t>
            </a:r>
            <a:endParaRPr lang="tr-TR" b="0" i="1"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(1987-1993) Bilgi işlem teknolojisi geliştikçe, daha ucuz alternatifler ortaya çıktı ve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makine pazarı 1987'de çöktü ve " </a:t>
            </a:r>
            <a:r>
              <a:rPr lang="tr-TR" b="0" i="0" u="none" strike="noStrike" dirty="0">
                <a:solidFill>
                  <a:srgbClr val="3A3B41"/>
                </a:solidFill>
                <a:effectLst/>
                <a:latin typeface="Lora" pitchFamily="2" charset="-94"/>
                <a:hlinkClick r:id="rId6"/>
              </a:rPr>
              <a:t>İkinci AI Kışı</a:t>
            </a:r>
            <a:r>
              <a:rPr lang="tr-TR" b="0" i="0" dirty="0">
                <a:solidFill>
                  <a:srgbClr val="3A3B41"/>
                </a:solidFill>
                <a:effectLst/>
                <a:latin typeface="Lora" pitchFamily="2" charset="-94"/>
              </a:rPr>
              <a:t> " başladı. Bu dönemde, uzman sistemlerin bakımı ve güncellenmesi çok pahalıydı ve sonunda gözden düştü.</a:t>
            </a:r>
          </a:p>
          <a:p>
            <a:pPr algn="l">
              <a:buFont typeface="Arial" panose="020B0604020202020204" pitchFamily="34" charset="0"/>
              <a:buChar char="•"/>
            </a:pPr>
            <a:endParaRPr lang="tr-TR" b="0" i="0" dirty="0">
              <a:solidFill>
                <a:srgbClr val="3A3B41"/>
              </a:solidFill>
              <a:effectLst/>
              <a:latin typeface="Lora" pitchFamily="2" charset="-94"/>
            </a:endParaRPr>
          </a:p>
          <a:p>
            <a:pPr algn="l"/>
            <a:r>
              <a:rPr lang="tr-TR" b="1" dirty="0">
                <a:solidFill>
                  <a:srgbClr val="3A3B41"/>
                </a:solidFill>
                <a:effectLst/>
                <a:latin typeface="Lora" pitchFamily="2" charset="-94"/>
              </a:rPr>
              <a:t>1990'lar</a:t>
            </a:r>
          </a:p>
          <a:p>
            <a:pPr algn="l">
              <a:buFont typeface="Arial" panose="020B0604020202020204" pitchFamily="34" charset="0"/>
              <a:buChar char="•"/>
            </a:pPr>
            <a:r>
              <a:rPr lang="tr-TR" b="0" i="0" dirty="0">
                <a:solidFill>
                  <a:srgbClr val="3A3B41"/>
                </a:solidFill>
                <a:effectLst/>
                <a:latin typeface="Lora" pitchFamily="2" charset="-94"/>
              </a:rPr>
              <a:t>(1997) IBM'in </a:t>
            </a:r>
            <a:r>
              <a:rPr lang="tr-TR" b="0" i="0" dirty="0" err="1">
                <a:solidFill>
                  <a:srgbClr val="3A3B41"/>
                </a:solidFill>
                <a:effectLst/>
                <a:latin typeface="Lora" pitchFamily="2" charset="-94"/>
              </a:rPr>
              <a:t>Deep</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Blue'su</a:t>
            </a:r>
            <a:r>
              <a:rPr lang="tr-TR" b="0" i="0" dirty="0">
                <a:solidFill>
                  <a:srgbClr val="3A3B41"/>
                </a:solidFill>
                <a:effectLst/>
                <a:latin typeface="Lora" pitchFamily="2" charset="-94"/>
              </a:rPr>
              <a:t> dünya satranç şampiyonu Gary </a:t>
            </a:r>
            <a:r>
              <a:rPr lang="tr-TR" b="0" i="0" dirty="0" err="1">
                <a:solidFill>
                  <a:srgbClr val="3A3B41"/>
                </a:solidFill>
                <a:effectLst/>
                <a:latin typeface="Lora" pitchFamily="2" charset="-94"/>
              </a:rPr>
              <a:t>Kasparov'u</a:t>
            </a:r>
            <a:r>
              <a:rPr lang="tr-TR" b="0" i="0" dirty="0">
                <a:solidFill>
                  <a:srgbClr val="3A3B41"/>
                </a:solidFill>
                <a:effectLst/>
                <a:latin typeface="Lora" pitchFamily="2" charset="-94"/>
              </a:rPr>
              <a:t> yener.</a:t>
            </a:r>
          </a:p>
          <a:p>
            <a:pPr algn="l"/>
            <a:r>
              <a:rPr lang="tr-TR" b="1" dirty="0">
                <a:solidFill>
                  <a:srgbClr val="3A3B41"/>
                </a:solidFill>
                <a:effectLst/>
                <a:latin typeface="Lora" pitchFamily="2" charset="-94"/>
              </a:rPr>
              <a:t>2000'ler</a:t>
            </a:r>
          </a:p>
          <a:p>
            <a:pPr algn="l">
              <a:buFont typeface="Arial" panose="020B0604020202020204" pitchFamily="34" charset="0"/>
              <a:buChar char="•"/>
            </a:pPr>
            <a:r>
              <a:rPr lang="tr-TR" b="0" i="0" dirty="0">
                <a:solidFill>
                  <a:srgbClr val="3A3B41"/>
                </a:solidFill>
                <a:effectLst/>
                <a:latin typeface="Lora" pitchFamily="2" charset="-94"/>
              </a:rPr>
              <a:t>(2005) Kendi kendine giden bir araba olan </a:t>
            </a:r>
            <a:r>
              <a:rPr lang="tr-TR" b="0" i="0" u="none" strike="noStrike" dirty="0">
                <a:solidFill>
                  <a:srgbClr val="3A3B41"/>
                </a:solidFill>
                <a:effectLst/>
                <a:latin typeface="Lora" pitchFamily="2" charset="-94"/>
                <a:hlinkClick r:id="rId7"/>
              </a:rPr>
              <a:t>STANLEY</a:t>
            </a:r>
            <a:r>
              <a:rPr lang="tr-TR" b="0" i="0" dirty="0">
                <a:solidFill>
                  <a:srgbClr val="3A3B41"/>
                </a:solidFill>
                <a:effectLst/>
                <a:latin typeface="Lora" pitchFamily="2" charset="-94"/>
              </a:rPr>
              <a:t> , DARPA Grand </a:t>
            </a:r>
            <a:r>
              <a:rPr lang="tr-TR" b="0" i="0" dirty="0" err="1">
                <a:solidFill>
                  <a:srgbClr val="3A3B41"/>
                </a:solidFill>
                <a:effectLst/>
                <a:latin typeface="Lora" pitchFamily="2" charset="-94"/>
              </a:rPr>
              <a:t>Challenge'ı</a:t>
            </a:r>
            <a:r>
              <a:rPr lang="tr-TR" b="0" i="0" dirty="0">
                <a:solidFill>
                  <a:srgbClr val="3A3B41"/>
                </a:solidFill>
                <a:effectLst/>
                <a:latin typeface="Lora" pitchFamily="2" charset="-94"/>
              </a:rPr>
              <a:t> kazandı.</a:t>
            </a:r>
          </a:p>
          <a:p>
            <a:pPr algn="l">
              <a:buFont typeface="Arial" panose="020B0604020202020204" pitchFamily="34" charset="0"/>
              <a:buChar char="•"/>
            </a:pPr>
            <a:r>
              <a:rPr lang="tr-TR" b="0" i="0" dirty="0">
                <a:solidFill>
                  <a:srgbClr val="3A3B41"/>
                </a:solidFill>
                <a:effectLst/>
                <a:latin typeface="Lora" pitchFamily="2" charset="-94"/>
              </a:rPr>
              <a:t>(2005) ABD ordusu, Boston Dynamics'in “</a:t>
            </a:r>
            <a:r>
              <a:rPr lang="tr-TR" b="0" i="0" dirty="0" err="1">
                <a:solidFill>
                  <a:srgbClr val="3A3B41"/>
                </a:solidFill>
                <a:effectLst/>
                <a:latin typeface="Lora" pitchFamily="2" charset="-94"/>
              </a:rPr>
              <a:t>Big</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Dog</a:t>
            </a:r>
            <a:r>
              <a:rPr lang="tr-TR" b="0" i="0" dirty="0">
                <a:solidFill>
                  <a:srgbClr val="3A3B41"/>
                </a:solidFill>
                <a:effectLst/>
                <a:latin typeface="Lora" pitchFamily="2" charset="-94"/>
              </a:rPr>
              <a:t>” ve </a:t>
            </a:r>
            <a:r>
              <a:rPr lang="tr-TR" b="0" i="0" dirty="0" err="1">
                <a:solidFill>
                  <a:srgbClr val="3A3B41"/>
                </a:solidFill>
                <a:effectLst/>
                <a:latin typeface="Lora" pitchFamily="2" charset="-94"/>
              </a:rPr>
              <a:t>iRobot'un</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PackBot</a:t>
            </a:r>
            <a:r>
              <a:rPr lang="tr-TR" b="0" i="0" dirty="0">
                <a:solidFill>
                  <a:srgbClr val="3A3B41"/>
                </a:solidFill>
                <a:effectLst/>
                <a:latin typeface="Lora" pitchFamily="2" charset="-94"/>
              </a:rPr>
              <a:t>” gibi otonom robotlarına yatırım yapmaya başladı.</a:t>
            </a:r>
          </a:p>
          <a:p>
            <a:pPr algn="l">
              <a:buFont typeface="Arial" panose="020B0604020202020204" pitchFamily="34" charset="0"/>
              <a:buChar char="•"/>
            </a:pPr>
            <a:r>
              <a:rPr lang="tr-TR" b="0" i="0" dirty="0">
                <a:solidFill>
                  <a:srgbClr val="3A3B41"/>
                </a:solidFill>
                <a:effectLst/>
                <a:latin typeface="Lora" pitchFamily="2" charset="-94"/>
              </a:rPr>
              <a:t>(2008) Google, konuşma tanımada çığır açar ve bu özelliği iPhone uygulamasında kullanıma sunar.</a:t>
            </a:r>
          </a:p>
          <a:p>
            <a:pPr algn="l"/>
            <a:r>
              <a:rPr lang="tr-TR" b="1" dirty="0">
                <a:solidFill>
                  <a:srgbClr val="3A3B41"/>
                </a:solidFill>
                <a:effectLst/>
                <a:latin typeface="Lora" pitchFamily="2" charset="-94"/>
              </a:rPr>
              <a:t>2010'lar</a:t>
            </a:r>
          </a:p>
          <a:p>
            <a:pPr algn="l">
              <a:buFont typeface="Arial" panose="020B0604020202020204" pitchFamily="34" charset="0"/>
              <a:buChar char="•"/>
            </a:pPr>
            <a:r>
              <a:rPr lang="tr-TR" b="0" i="0" dirty="0">
                <a:solidFill>
                  <a:srgbClr val="3A3B41"/>
                </a:solidFill>
                <a:effectLst/>
                <a:latin typeface="Lora" pitchFamily="2" charset="-94"/>
              </a:rPr>
              <a:t>(2011) </a:t>
            </a:r>
            <a:r>
              <a:rPr lang="tr-TR" b="0" i="0" u="none" strike="noStrike" dirty="0">
                <a:solidFill>
                  <a:srgbClr val="3A3B41"/>
                </a:solidFill>
                <a:effectLst/>
                <a:latin typeface="Lora" pitchFamily="2" charset="-94"/>
              </a:rPr>
              <a:t>IBM'in Watson, IBM tarafından geliştirilen bir NLP sistemi. </a:t>
            </a:r>
            <a:r>
              <a:rPr lang="tr-TR" b="0" i="0" u="none" strike="noStrike" dirty="0" err="1">
                <a:solidFill>
                  <a:srgbClr val="3A3B41"/>
                </a:solidFill>
                <a:effectLst/>
                <a:latin typeface="Lora" pitchFamily="2" charset="-94"/>
              </a:rPr>
              <a:t>Jeopardy</a:t>
            </a:r>
            <a:r>
              <a:rPr lang="tr-TR" b="0" i="0" u="none" strike="noStrike" dirty="0">
                <a:solidFill>
                  <a:srgbClr val="3A3B41"/>
                </a:solidFill>
                <a:effectLst/>
                <a:latin typeface="Lora" pitchFamily="2" charset="-94"/>
              </a:rPr>
              <a:t>! Yarışmasında  insan rakiplerine karşı büyük bir başarı sağlıyor.</a:t>
            </a:r>
          </a:p>
          <a:p>
            <a:pPr algn="l">
              <a:buFont typeface="Arial" panose="020B0604020202020204" pitchFamily="34" charset="0"/>
              <a:buChar char="•"/>
            </a:pPr>
            <a:r>
              <a:rPr lang="tr-TR" b="0" i="0" dirty="0">
                <a:solidFill>
                  <a:srgbClr val="3A3B41"/>
                </a:solidFill>
                <a:effectLst/>
                <a:latin typeface="Lora" pitchFamily="2" charset="-94"/>
              </a:rPr>
              <a:t>(2011) Apple, iOS işletim sistemi aracılığıyla yapay zeka destekli bir sanal asistan olan Siri'yi piyasaya sürdü. </a:t>
            </a:r>
          </a:p>
          <a:p>
            <a:pPr algn="l">
              <a:buFont typeface="Arial" panose="020B0604020202020204" pitchFamily="34" charset="0"/>
              <a:buChar char="•"/>
            </a:pPr>
            <a:r>
              <a:rPr lang="tr-TR" b="0" i="0" dirty="0">
                <a:solidFill>
                  <a:srgbClr val="3A3B41"/>
                </a:solidFill>
                <a:effectLst/>
                <a:latin typeface="Lora" pitchFamily="2" charset="-94"/>
              </a:rPr>
              <a:t>(2012) Google Brain </a:t>
            </a:r>
            <a:r>
              <a:rPr lang="tr-TR" b="0" i="0" dirty="0" err="1">
                <a:solidFill>
                  <a:srgbClr val="3A3B41"/>
                </a:solidFill>
                <a:effectLst/>
                <a:latin typeface="Lora" pitchFamily="2" charset="-94"/>
              </a:rPr>
              <a:t>Deep</a:t>
            </a:r>
            <a:r>
              <a:rPr lang="tr-TR" b="0" i="0" dirty="0">
                <a:solidFill>
                  <a:srgbClr val="3A3B41"/>
                </a:solidFill>
                <a:effectLst/>
                <a:latin typeface="Lora" pitchFamily="2" charset="-94"/>
              </a:rPr>
              <a:t> Learning projesinin kurucusu Andrew Ng, bir eğitim seti olarak 10 milyon YouTube videosunu derin öğrenme algoritmaları kullanarak bir sinir ağını besliyor. Sinir ağı, kedinin ne olduğu söylenmeden kediyi tanımayı öğrendi ve sinir ağları ve derin öğrenme finansmanı için çığır açan bir çağ başlattı.</a:t>
            </a:r>
          </a:p>
          <a:p>
            <a:pPr algn="l">
              <a:buFont typeface="Arial" panose="020B0604020202020204" pitchFamily="34" charset="0"/>
              <a:buChar char="•"/>
            </a:pPr>
            <a:r>
              <a:rPr lang="tr-TR" b="0" i="0" dirty="0">
                <a:solidFill>
                  <a:srgbClr val="3A3B41"/>
                </a:solidFill>
                <a:effectLst/>
                <a:latin typeface="Lora" pitchFamily="2" charset="-94"/>
              </a:rPr>
              <a:t>(2014) Google , eyalet sürüş sınavını geçen  ilk </a:t>
            </a:r>
            <a:r>
              <a:rPr lang="tr-TR" b="0" i="0" u="none" strike="noStrike" dirty="0">
                <a:solidFill>
                  <a:srgbClr val="3A3B41"/>
                </a:solidFill>
                <a:effectLst/>
                <a:latin typeface="Lora" pitchFamily="2" charset="-94"/>
                <a:hlinkClick r:id="rId8"/>
              </a:rPr>
              <a:t>sürücüsüz arabayı yaptı.</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(2016) Google </a:t>
            </a:r>
            <a:r>
              <a:rPr lang="tr-TR" b="0" i="0" dirty="0" err="1">
                <a:solidFill>
                  <a:srgbClr val="3A3B41"/>
                </a:solidFill>
                <a:effectLst/>
                <a:latin typeface="Lora" pitchFamily="2" charset="-94"/>
              </a:rPr>
              <a:t>DeepMind'den</a:t>
            </a:r>
            <a:r>
              <a:rPr lang="tr-TR" b="0" i="0" dirty="0">
                <a:solidFill>
                  <a:srgbClr val="3A3B41"/>
                </a:solidFill>
                <a:effectLst/>
                <a:latin typeface="Lora" pitchFamily="2" charset="-94"/>
              </a:rPr>
              <a:t> </a:t>
            </a:r>
            <a:r>
              <a:rPr lang="tr-TR" b="0" i="0" u="none" strike="noStrike" dirty="0" err="1">
                <a:solidFill>
                  <a:srgbClr val="3A3B41"/>
                </a:solidFill>
                <a:effectLst/>
                <a:latin typeface="Lora" pitchFamily="2" charset="-94"/>
                <a:hlinkClick r:id="rId9"/>
              </a:rPr>
              <a:t>AlphaGo</a:t>
            </a:r>
            <a:r>
              <a:rPr lang="tr-TR" b="0" i="0" u="none" strike="noStrike" dirty="0">
                <a:solidFill>
                  <a:srgbClr val="3A3B41"/>
                </a:solidFill>
                <a:effectLst/>
                <a:latin typeface="Lora" pitchFamily="2" charset="-94"/>
                <a:hlinkClick r:id="rId9"/>
              </a:rPr>
              <a:t>,</a:t>
            </a:r>
            <a:r>
              <a:rPr lang="tr-TR" b="0" i="0" dirty="0">
                <a:solidFill>
                  <a:srgbClr val="3A3B41"/>
                </a:solidFill>
                <a:effectLst/>
                <a:latin typeface="Lora" pitchFamily="2" charset="-94"/>
              </a:rPr>
              <a:t> dünya şampiyonu </a:t>
            </a:r>
            <a:r>
              <a:rPr lang="tr-TR" b="0" i="0" dirty="0" err="1">
                <a:solidFill>
                  <a:srgbClr val="3A3B41"/>
                </a:solidFill>
                <a:effectLst/>
                <a:latin typeface="Lora" pitchFamily="2" charset="-94"/>
              </a:rPr>
              <a:t>Go</a:t>
            </a:r>
            <a:r>
              <a:rPr lang="tr-TR" b="0" i="0" dirty="0">
                <a:solidFill>
                  <a:srgbClr val="3A3B41"/>
                </a:solidFill>
                <a:effectLst/>
                <a:latin typeface="Lora" pitchFamily="2" charset="-94"/>
              </a:rPr>
              <a:t> oyuncusu Lee </a:t>
            </a:r>
            <a:r>
              <a:rPr lang="tr-TR" b="0" i="0" dirty="0" err="1">
                <a:solidFill>
                  <a:srgbClr val="3A3B41"/>
                </a:solidFill>
                <a:effectLst/>
                <a:latin typeface="Lora" pitchFamily="2" charset="-94"/>
              </a:rPr>
              <a:t>Sedol'u</a:t>
            </a:r>
            <a:r>
              <a:rPr lang="tr-TR" b="0" i="0" dirty="0">
                <a:solidFill>
                  <a:srgbClr val="3A3B41"/>
                </a:solidFill>
                <a:effectLst/>
                <a:latin typeface="Lora" pitchFamily="2" charset="-94"/>
              </a:rPr>
              <a:t> yendi.  </a:t>
            </a:r>
          </a:p>
          <a:p>
            <a:pPr algn="l">
              <a:buFont typeface="Arial" panose="020B0604020202020204" pitchFamily="34" charset="0"/>
              <a:buChar char="•"/>
            </a:pPr>
            <a:r>
              <a:rPr lang="tr-TR" b="0" i="0" dirty="0">
                <a:solidFill>
                  <a:srgbClr val="3A3B41"/>
                </a:solidFill>
                <a:effectLst/>
                <a:latin typeface="Lora" pitchFamily="2" charset="-94"/>
              </a:rPr>
              <a:t>(2016) </a:t>
            </a:r>
            <a:r>
              <a:rPr lang="tr-TR" b="0" i="0" dirty="0" err="1">
                <a:solidFill>
                  <a:srgbClr val="3A3B41"/>
                </a:solidFill>
                <a:effectLst/>
                <a:latin typeface="Lora" pitchFamily="2" charset="-94"/>
              </a:rPr>
              <a:t>Sophia</a:t>
            </a:r>
            <a:r>
              <a:rPr lang="tr-TR" b="0" i="0" dirty="0">
                <a:solidFill>
                  <a:srgbClr val="3A3B41"/>
                </a:solidFill>
                <a:effectLst/>
                <a:latin typeface="Lora" pitchFamily="2" charset="-94"/>
              </a:rPr>
              <a:t> adlı insansı bir robot olan ilk "robot vatandaş", Hanson </a:t>
            </a:r>
            <a:r>
              <a:rPr lang="tr-TR" b="0" i="0" dirty="0" err="1">
                <a:solidFill>
                  <a:srgbClr val="3A3B41"/>
                </a:solidFill>
                <a:effectLst/>
                <a:latin typeface="Lora" pitchFamily="2" charset="-94"/>
              </a:rPr>
              <a:t>Robotics</a:t>
            </a:r>
            <a:r>
              <a:rPr lang="tr-TR" b="0" i="0" dirty="0">
                <a:solidFill>
                  <a:srgbClr val="3A3B41"/>
                </a:solidFill>
                <a:effectLst/>
                <a:latin typeface="Lora" pitchFamily="2" charset="-94"/>
              </a:rPr>
              <a:t> tarafından yaratıldı ve yüz tanıma, sözlü iletişim ve yüz ifadesi yeteneğine sahip. Suudi Arabistan vatandaşlığı, anne olmak istemesi vs.</a:t>
            </a:r>
          </a:p>
          <a:p>
            <a:pPr algn="l">
              <a:buFont typeface="Arial" panose="020B0604020202020204" pitchFamily="34" charset="0"/>
              <a:buChar char="•"/>
            </a:pPr>
            <a:r>
              <a:rPr lang="tr-TR" b="0" i="0" dirty="0">
                <a:solidFill>
                  <a:srgbClr val="3A3B41"/>
                </a:solidFill>
                <a:effectLst/>
                <a:latin typeface="Lora" pitchFamily="2" charset="-94"/>
              </a:rPr>
              <a:t>(2018) Google , makine öğrenimi uygulamalarının çeviri ve anlama konusundaki engellerini azaltan doğal dil işleme motoru </a:t>
            </a:r>
            <a:r>
              <a:rPr lang="tr-TR" b="0" i="0" u="none" strike="noStrike" dirty="0" err="1">
                <a:solidFill>
                  <a:srgbClr val="3A3B41"/>
                </a:solidFill>
                <a:effectLst/>
                <a:latin typeface="Lora" pitchFamily="2" charset="-94"/>
                <a:hlinkClick r:id="rId10"/>
              </a:rPr>
              <a:t>BERT'yi</a:t>
            </a:r>
            <a:r>
              <a:rPr lang="tr-TR" b="0" i="0" u="none" strike="noStrike" dirty="0">
                <a:solidFill>
                  <a:srgbClr val="3A3B41"/>
                </a:solidFill>
                <a:effectLst/>
                <a:latin typeface="Lora" pitchFamily="2" charset="-94"/>
                <a:hlinkClick r:id="rId10"/>
              </a:rPr>
              <a:t> piyasaya sürdü.</a:t>
            </a:r>
            <a:endParaRPr lang="tr-TR" b="0" i="0" dirty="0">
              <a:solidFill>
                <a:srgbClr val="3A3B41"/>
              </a:solidFill>
              <a:effectLst/>
              <a:latin typeface="Lora" pitchFamily="2" charset="-94"/>
            </a:endParaRPr>
          </a:p>
          <a:p>
            <a:pPr algn="l">
              <a:buFont typeface="Arial" panose="020B0604020202020204" pitchFamily="34" charset="0"/>
              <a:buNone/>
            </a:pPr>
            <a:endParaRPr lang="tr-TR" b="0" i="0" dirty="0">
              <a:solidFill>
                <a:srgbClr val="3A3B41"/>
              </a:solidFill>
              <a:effectLst/>
              <a:latin typeface="Lora" pitchFamily="2" charset="-94"/>
            </a:endParaRPr>
          </a:p>
          <a:p>
            <a:pPr algn="l"/>
            <a:r>
              <a:rPr lang="tr-TR" b="1" dirty="0">
                <a:solidFill>
                  <a:srgbClr val="3A3B41"/>
                </a:solidFill>
                <a:effectLst/>
                <a:latin typeface="Lora" pitchFamily="2" charset="-94"/>
              </a:rPr>
              <a:t>2020'ler</a:t>
            </a:r>
          </a:p>
          <a:p>
            <a:pPr algn="l">
              <a:buFont typeface="Arial" panose="020B0604020202020204" pitchFamily="34" charset="0"/>
              <a:buChar char="•"/>
            </a:pPr>
            <a:r>
              <a:rPr lang="tr-TR" b="0" i="0" dirty="0">
                <a:solidFill>
                  <a:srgbClr val="3A3B41"/>
                </a:solidFill>
                <a:effectLst/>
                <a:latin typeface="Lora" pitchFamily="2" charset="-94"/>
              </a:rPr>
              <a:t>(2020) </a:t>
            </a:r>
            <a:r>
              <a:rPr lang="tr-TR" b="0" i="0" u="none" strike="noStrike" dirty="0" err="1">
                <a:solidFill>
                  <a:srgbClr val="3A3B41"/>
                </a:solidFill>
                <a:effectLst/>
                <a:latin typeface="Lora" pitchFamily="2" charset="-94"/>
                <a:hlinkClick r:id="rId11"/>
              </a:rPr>
              <a:t>OpenAI</a:t>
            </a:r>
            <a:r>
              <a:rPr lang="tr-TR" b="0" i="0" u="none" strike="noStrike" dirty="0">
                <a:solidFill>
                  <a:srgbClr val="3A3B41"/>
                </a:solidFill>
                <a:effectLst/>
                <a:latin typeface="Lora" pitchFamily="2" charset="-94"/>
                <a:hlinkClick r:id="rId11"/>
              </a:rPr>
              <a:t>,</a:t>
            </a:r>
            <a:r>
              <a:rPr lang="tr-TR" b="0" i="0" dirty="0">
                <a:solidFill>
                  <a:srgbClr val="3A3B41"/>
                </a:solidFill>
                <a:effectLst/>
                <a:latin typeface="Lora" pitchFamily="2" charset="-94"/>
              </a:rPr>
              <a:t> insanların konuşma ve yazma biçimine göre modellenmiş metinler üretebilen  doğal dil işleme modeli </a:t>
            </a:r>
            <a:r>
              <a:rPr lang="tr-TR" b="0" i="0" u="none" strike="noStrike" dirty="0">
                <a:solidFill>
                  <a:srgbClr val="3A3B41"/>
                </a:solidFill>
                <a:effectLst/>
                <a:latin typeface="Lora" pitchFamily="2" charset="-94"/>
                <a:hlinkClick r:id="rId12"/>
              </a:rPr>
              <a:t>GPT-3'ü piyasaya sürüyor.</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(2021) </a:t>
            </a:r>
            <a:r>
              <a:rPr lang="tr-TR" b="0" i="0" dirty="0" err="1">
                <a:solidFill>
                  <a:srgbClr val="3A3B41"/>
                </a:solidFill>
                <a:effectLst/>
                <a:latin typeface="Lora" pitchFamily="2" charset="-94"/>
              </a:rPr>
              <a:t>OpenAI</a:t>
            </a:r>
            <a:r>
              <a:rPr lang="tr-TR" b="0" i="0" dirty="0">
                <a:solidFill>
                  <a:srgbClr val="3A3B41"/>
                </a:solidFill>
                <a:effectLst/>
                <a:latin typeface="Lora" pitchFamily="2" charset="-94"/>
              </a:rPr>
              <a:t>, metin istemlerinden görüntüler oluşturabilen </a:t>
            </a:r>
            <a:r>
              <a:rPr lang="tr-TR" b="0" i="0" u="none" strike="noStrike" dirty="0">
                <a:solidFill>
                  <a:srgbClr val="3A3B41"/>
                </a:solidFill>
                <a:effectLst/>
                <a:latin typeface="Lora" pitchFamily="2" charset="-94"/>
                <a:hlinkClick r:id="rId13"/>
              </a:rPr>
              <a:t>DALL-E'yi</a:t>
            </a:r>
            <a:r>
              <a:rPr lang="tr-TR" b="0" i="0" dirty="0">
                <a:solidFill>
                  <a:srgbClr val="3A3B41"/>
                </a:solidFill>
                <a:effectLst/>
                <a:latin typeface="Lora" pitchFamily="2" charset="-94"/>
              </a:rPr>
              <a:t> geliştirmek için GPT-3'ü temel alır .</a:t>
            </a:r>
          </a:p>
          <a:p>
            <a:pPr algn="l">
              <a:buFont typeface="Arial" panose="020B0604020202020204" pitchFamily="34" charset="0"/>
              <a:buChar char="•"/>
            </a:pPr>
            <a:r>
              <a:rPr lang="tr-TR" b="0" i="0" dirty="0">
                <a:solidFill>
                  <a:srgbClr val="3A3B41"/>
                </a:solidFill>
                <a:effectLst/>
                <a:latin typeface="Lora" pitchFamily="2" charset="-94"/>
              </a:rPr>
              <a:t>(2022) </a:t>
            </a:r>
            <a:r>
              <a:rPr lang="tr-TR" b="0" i="0" dirty="0" err="1">
                <a:solidFill>
                  <a:srgbClr val="3A3B41"/>
                </a:solidFill>
                <a:effectLst/>
                <a:latin typeface="Lora" pitchFamily="2" charset="-94"/>
              </a:rPr>
              <a:t>OpenAI</a:t>
            </a:r>
            <a:r>
              <a:rPr lang="tr-TR" b="0" i="0" dirty="0">
                <a:solidFill>
                  <a:srgbClr val="3A3B41"/>
                </a:solidFill>
                <a:effectLst/>
                <a:latin typeface="Lora" pitchFamily="2" charset="-94"/>
              </a:rPr>
              <a:t>, yalnızca birkaç ayda 100 milyondan fazla kullanıcı kazanan büyük bir dil modeli tarafından desteklenen bir sohbet robotu olan </a:t>
            </a:r>
            <a:r>
              <a:rPr lang="tr-TR" b="0" i="0" dirty="0" err="1">
                <a:solidFill>
                  <a:srgbClr val="3A3B41"/>
                </a:solidFill>
                <a:effectLst/>
                <a:latin typeface="Lora" pitchFamily="2" charset="-94"/>
              </a:rPr>
              <a:t>ChatGPT'yi</a:t>
            </a:r>
            <a:r>
              <a:rPr lang="tr-TR" b="0" i="0" dirty="0">
                <a:solidFill>
                  <a:srgbClr val="3A3B41"/>
                </a:solidFill>
                <a:effectLst/>
                <a:latin typeface="Lora" pitchFamily="2" charset="-94"/>
              </a:rPr>
              <a:t> piyasaya sürdü.</a:t>
            </a:r>
          </a:p>
          <a:p>
            <a:pPr algn="l">
              <a:buFont typeface="Arial" panose="020B0604020202020204" pitchFamily="34" charset="0"/>
              <a:buChar char="•"/>
            </a:pPr>
            <a:r>
              <a:rPr lang="tr-TR" b="0" i="0" dirty="0">
                <a:solidFill>
                  <a:srgbClr val="3A3B41"/>
                </a:solidFill>
                <a:effectLst/>
                <a:latin typeface="Lora" pitchFamily="2" charset="-94"/>
              </a:rPr>
              <a:t>(2023) Microsoft, </a:t>
            </a:r>
            <a:r>
              <a:rPr lang="tr-TR" b="0" i="0" dirty="0" err="1">
                <a:solidFill>
                  <a:srgbClr val="3A3B41"/>
                </a:solidFill>
                <a:effectLst/>
                <a:latin typeface="Lora" pitchFamily="2" charset="-94"/>
              </a:rPr>
              <a:t>ChatGPT'ye</a:t>
            </a:r>
            <a:r>
              <a:rPr lang="tr-TR" b="0" i="0" dirty="0">
                <a:solidFill>
                  <a:srgbClr val="3A3B41"/>
                </a:solidFill>
                <a:effectLst/>
                <a:latin typeface="Lora" pitchFamily="2" charset="-94"/>
              </a:rPr>
              <a:t> güç veren aynı teknoloji üzerine kurulmuş arama motoru olan </a:t>
            </a:r>
            <a:r>
              <a:rPr lang="tr-TR" b="0" i="0" dirty="0" err="1">
                <a:solidFill>
                  <a:srgbClr val="3A3B41"/>
                </a:solidFill>
                <a:effectLst/>
                <a:latin typeface="Lora" pitchFamily="2" charset="-94"/>
              </a:rPr>
              <a:t>Bing'in</a:t>
            </a:r>
            <a:r>
              <a:rPr lang="tr-TR" b="0" i="0" dirty="0">
                <a:solidFill>
                  <a:srgbClr val="3A3B41"/>
                </a:solidFill>
                <a:effectLst/>
                <a:latin typeface="Lora" pitchFamily="2" charset="-94"/>
              </a:rPr>
              <a:t> yapay zeka destekli bir sürümünü piyasaya sürdü.</a:t>
            </a:r>
          </a:p>
          <a:p>
            <a:pPr algn="l">
              <a:buFont typeface="Arial" panose="020B0604020202020204" pitchFamily="34" charset="0"/>
              <a:buChar char="•"/>
            </a:pPr>
            <a:r>
              <a:rPr lang="tr-TR" b="0" i="0" dirty="0">
                <a:solidFill>
                  <a:srgbClr val="3A3B41"/>
                </a:solidFill>
                <a:effectLst/>
                <a:latin typeface="Lora" pitchFamily="2" charset="-94"/>
              </a:rPr>
              <a:t>(2023) Google, rakip bir konuşma yapay zekası olan </a:t>
            </a:r>
            <a:r>
              <a:rPr lang="tr-TR" b="0" i="0" dirty="0" err="1">
                <a:solidFill>
                  <a:srgbClr val="3A3B41"/>
                </a:solidFill>
                <a:effectLst/>
                <a:latin typeface="Lora" pitchFamily="2" charset="-94"/>
              </a:rPr>
              <a:t>Bard'ı</a:t>
            </a:r>
            <a:r>
              <a:rPr lang="tr-TR" b="0" i="0" dirty="0">
                <a:solidFill>
                  <a:srgbClr val="3A3B41"/>
                </a:solidFill>
                <a:effectLst/>
                <a:latin typeface="Lora" pitchFamily="2" charset="-94"/>
              </a:rPr>
              <a:t> duyurur.</a:t>
            </a: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5</a:t>
            </a:fld>
            <a:endParaRPr lang="tr-TR"/>
          </a:p>
        </p:txBody>
      </p:sp>
    </p:spTree>
    <p:extLst>
      <p:ext uri="{BB962C8B-B14F-4D97-AF65-F5344CB8AC3E}">
        <p14:creationId xmlns:p14="http://schemas.microsoft.com/office/powerpoint/2010/main" val="2130661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Burada yapay zeka ile ML ve DL arasındaki farkları açıkla mutlaka.</a:t>
            </a:r>
          </a:p>
          <a:p>
            <a:r>
              <a:rPr lang="tr-TR" dirty="0"/>
              <a:t>Bu kavramlar birbiri ile karışabiliyor ve hala uzmanlar bile bu sözcükler ile alakalı bir fikir birliğine varabilmiş değiller.</a:t>
            </a:r>
          </a:p>
          <a:p>
            <a:pPr algn="l"/>
            <a:r>
              <a:rPr lang="tr-TR" b="0" i="0" dirty="0">
                <a:solidFill>
                  <a:srgbClr val="000000"/>
                </a:solidFill>
                <a:effectLst/>
                <a:latin typeface="red hat display"/>
              </a:rPr>
              <a:t>"Klasik" veya "geleneksel" algoritmalar diyebileceğimiz, makine öğrenmesi içermeyen yapay zeka algoritmaları ile, makine öğrenmesi algoritmaları arasındaki farkı anlamanız için size bir örnek vereceğim.</a:t>
            </a:r>
          </a:p>
          <a:p>
            <a:pPr algn="l"/>
            <a:r>
              <a:rPr lang="tr-TR" b="0" i="0" dirty="0">
                <a:solidFill>
                  <a:srgbClr val="000000"/>
                </a:solidFill>
                <a:effectLst/>
                <a:latin typeface="red hat display"/>
              </a:rPr>
              <a:t>Hayvanlar hakkında hiçbir bilgisi olmayan bir bebeği hayal edin. Bu bebek, kediler ve köpekler arasındaki farkları ayırt edemeyecektir. Bu düşünce deneyinde bebeği yapay zeka algoritması, ona farkları öğretecek kişiyi ise bir bilgisayar bilimci olarak hayal edelim. </a:t>
            </a:r>
          </a:p>
          <a:p>
            <a:pPr algn="l"/>
            <a:br>
              <a:rPr lang="tr-TR" dirty="0"/>
            </a:br>
            <a:r>
              <a:rPr lang="tr-TR" b="1" i="0" dirty="0">
                <a:solidFill>
                  <a:srgbClr val="000000"/>
                </a:solidFill>
                <a:effectLst/>
                <a:latin typeface="red hat display"/>
              </a:rPr>
              <a:t>Klasik yapay zeka uygulamalarında </a:t>
            </a:r>
            <a:r>
              <a:rPr lang="tr-TR" b="0" i="0" dirty="0">
                <a:solidFill>
                  <a:srgbClr val="000000"/>
                </a:solidFill>
                <a:effectLst/>
                <a:latin typeface="red hat display"/>
              </a:rPr>
              <a:t>bebeğe, kedi ve köpek arasındaki farkı öğretmek yerine ona kedi ve köpeği ayırt etmesini sağlayacak bir dolu yönerge veririz. Bu yönergelerin öyle bir şekilde hazırlanması gerekir ki, bu hiçbir şey bilmeyen bebek, hem o yönergeleri takip edebilmeli hem de kedi ve köpeği çoğunlukla doğru şekilde ayırt edebilmelidir. Bunun hem bebek için hem de öğreten kişi için ne kadar zor olduğunu ortadadır. </a:t>
            </a:r>
          </a:p>
          <a:p>
            <a:pPr algn="l"/>
            <a:r>
              <a:rPr lang="tr-TR" b="0" i="0" dirty="0">
                <a:solidFill>
                  <a:srgbClr val="000000"/>
                </a:solidFill>
                <a:effectLst/>
                <a:latin typeface="red hat display"/>
              </a:rPr>
              <a:t>Öte yandan, bebeğin başarısını arttırmak için bunu yapmamıza aslında gerek yoktur: Bebeğe çok sayıda kedi ve köpek fotoğrafı verip, hangisinin hangisi olduğunu tekrar tekrar söylesek, bebek bir noktadan sonra yüksek bir doğruluk ile bu ikisini ayırt etmeye başlayacaktır. İşte </a:t>
            </a:r>
            <a:r>
              <a:rPr lang="tr-TR" b="1" i="0" dirty="0">
                <a:solidFill>
                  <a:srgbClr val="000000"/>
                </a:solidFill>
                <a:effectLst/>
                <a:latin typeface="red hat display"/>
              </a:rPr>
              <a:t>makine öğrenmesi algoritmaları</a:t>
            </a:r>
            <a:r>
              <a:rPr lang="tr-TR" b="0" i="0" dirty="0">
                <a:solidFill>
                  <a:srgbClr val="000000"/>
                </a:solidFill>
                <a:effectLst/>
                <a:latin typeface="red hat display"/>
              </a:rPr>
              <a:t>, adı üstünde, tam da bu şekilde çalışmaktadır. Elbette, ne yazık ki bilgisayarlar üretildiklerinde içlerinde bir öğrenme algoritması ile gelmezler. Bilgisayar bilimciler, her problem için en uygun makine öğrenmesi algoritmasını kendileri tasarlar ve uyarlarlar.</a:t>
            </a:r>
          </a:p>
          <a:p>
            <a:endParaRPr lang="tr-TR" dirty="0"/>
          </a:p>
          <a:p>
            <a:r>
              <a:rPr lang="tr-TR" dirty="0"/>
              <a:t>Şimdi kıyas ederek genel çerçeveyi anlamaya çalışalım. Burada amacım sadece makine öğrenmesi ve AI arasındaki</a:t>
            </a:r>
          </a:p>
          <a:p>
            <a:r>
              <a:rPr lang="tr-TR" dirty="0"/>
              <a:t>farkı anlamanız, makine öğrenmesinin detaylarına bir sonraki </a:t>
            </a:r>
            <a:r>
              <a:rPr lang="tr-TR"/>
              <a:t>slaytta gireceğim.</a:t>
            </a:r>
            <a:endParaRPr lang="tr-TR" dirty="0"/>
          </a:p>
          <a:p>
            <a:endParaRPr lang="tr-TR" dirty="0"/>
          </a:p>
          <a:p>
            <a:pPr algn="l"/>
            <a:r>
              <a:rPr lang="tr-TR" b="0" i="0" dirty="0">
                <a:solidFill>
                  <a:srgbClr val="222222"/>
                </a:solidFill>
                <a:effectLst/>
                <a:latin typeface="-apple-system"/>
              </a:rPr>
              <a:t>Makine öğrenimi, bilgisayarlara açıkça programlanmadan verilerden öğrenmeyi öğretmeye odaklanan bir AI alt kümesidir. Bu, verilen daha fazla veriyi otomatik olarak iyileştirebilen algoritmalar kullanılarak yapılır. </a:t>
            </a:r>
            <a:r>
              <a:rPr lang="tr-TR" b="0" i="1" dirty="0">
                <a:solidFill>
                  <a:srgbClr val="222222"/>
                </a:solidFill>
                <a:effectLst/>
                <a:latin typeface="-apple-system"/>
              </a:rPr>
              <a:t>Buna karşılık, yapay zeka, makine öğrenimi de dahil olmak üzere bilgisayarları daha akıllı hale getirmenin tüm yöntemlerini içeren daha geniş bir kavramdır.</a:t>
            </a:r>
          </a:p>
          <a:p>
            <a:pPr algn="l"/>
            <a:r>
              <a:rPr lang="tr-TR" b="0" i="0" dirty="0">
                <a:solidFill>
                  <a:srgbClr val="222222"/>
                </a:solidFill>
                <a:effectLst/>
                <a:latin typeface="-apple-system"/>
              </a:rPr>
              <a:t>Makine öğrenimi esas olarak tahmine odaklanırken, </a:t>
            </a:r>
            <a:r>
              <a:rPr lang="tr-TR" b="0" i="1" dirty="0">
                <a:solidFill>
                  <a:srgbClr val="222222"/>
                </a:solidFill>
                <a:effectLst/>
                <a:latin typeface="-apple-system"/>
              </a:rPr>
              <a:t>yapay zeka hem tahmin hem de karar verme için kullanılabilir</a:t>
            </a:r>
            <a:r>
              <a:rPr lang="tr-TR" b="0" i="0" dirty="0">
                <a:solidFill>
                  <a:srgbClr val="222222"/>
                </a:solidFill>
                <a:effectLst/>
                <a:latin typeface="-apple-system"/>
              </a:rPr>
              <a:t>. Makine öğrenimi esas olarak verilerdeki kalıpları bulmakla ilgilenirken, yapay zeka da bu kalıpların karar vermek için nasıl kullanılacağıyla ilgilenir.</a:t>
            </a:r>
          </a:p>
          <a:p>
            <a:pPr algn="l"/>
            <a:r>
              <a:rPr lang="tr-TR" b="0" i="0" dirty="0">
                <a:solidFill>
                  <a:srgbClr val="222222"/>
                </a:solidFill>
                <a:effectLst/>
                <a:latin typeface="-apple-system"/>
              </a:rPr>
              <a:t>Makine öğrenimi esas olarak verilerin bilgiye dönüştürülebilmesi için analiz edilmesi için kullanılırken, </a:t>
            </a:r>
            <a:r>
              <a:rPr lang="tr-TR" b="0" i="1" dirty="0">
                <a:solidFill>
                  <a:srgbClr val="222222"/>
                </a:solidFill>
                <a:effectLst/>
                <a:latin typeface="-apple-system"/>
              </a:rPr>
              <a:t>yapay zeka da bilgi temsili ve muhakeme için kullanılır.</a:t>
            </a:r>
            <a:r>
              <a:rPr lang="tr-TR" b="0" i="0" dirty="0">
                <a:solidFill>
                  <a:srgbClr val="222222"/>
                </a:solidFill>
                <a:effectLst/>
                <a:latin typeface="-apple-system"/>
              </a:rPr>
              <a:t> Makine öğrenimi ağırlıklı olarak gelecekle ilgili tahminler yapmak için kullanılırken, </a:t>
            </a:r>
            <a:r>
              <a:rPr lang="tr-TR" b="0" i="1" dirty="0">
                <a:solidFill>
                  <a:srgbClr val="222222"/>
                </a:solidFill>
                <a:effectLst/>
                <a:latin typeface="-apple-system"/>
              </a:rPr>
              <a:t>yapay zeka da planlama ve problem çözme için kullanılıyor.</a:t>
            </a:r>
          </a:p>
          <a:p>
            <a:pPr algn="l"/>
            <a:r>
              <a:rPr lang="tr-TR" b="0" i="0" dirty="0">
                <a:solidFill>
                  <a:srgbClr val="222222"/>
                </a:solidFill>
                <a:effectLst/>
                <a:latin typeface="-apple-system"/>
              </a:rPr>
              <a:t>Makine öğrenimi esas olarak regresyon ve sınıflandırma için kullanılırken, </a:t>
            </a:r>
            <a:r>
              <a:rPr lang="tr-TR" b="0" i="1" dirty="0">
                <a:solidFill>
                  <a:srgbClr val="222222"/>
                </a:solidFill>
                <a:effectLst/>
                <a:latin typeface="-apple-system"/>
              </a:rPr>
              <a:t>yapay zeka hem regresyon hem de sınıflandırmanın yanı sıra tahmin, planlama ve karar verme gibi diğer görevler için de kullanılabilir</a:t>
            </a:r>
            <a:r>
              <a:rPr lang="tr-TR" b="0" i="0" dirty="0">
                <a:solidFill>
                  <a:srgbClr val="222222"/>
                </a:solidFill>
                <a:effectLst/>
                <a:latin typeface="-apple-system"/>
              </a:rPr>
              <a:t>.</a:t>
            </a:r>
          </a:p>
          <a:p>
            <a:endParaRPr lang="tr-TR" dirty="0"/>
          </a:p>
          <a:p>
            <a:endParaRPr lang="tr-TR" dirty="0"/>
          </a:p>
          <a:p>
            <a:endParaRPr lang="tr-TR" dirty="0"/>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6</a:t>
            </a:fld>
            <a:endParaRPr lang="tr-TR"/>
          </a:p>
        </p:txBody>
      </p:sp>
    </p:spTree>
    <p:extLst>
      <p:ext uri="{BB962C8B-B14F-4D97-AF65-F5344CB8AC3E}">
        <p14:creationId xmlns:p14="http://schemas.microsoft.com/office/powerpoint/2010/main" val="2340250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Tanımdan da anlayacağınız üzere makine öğrenimi, ona beslenen verilere bağlıdır. </a:t>
            </a:r>
          </a:p>
          <a:p>
            <a:r>
              <a:rPr lang="tr-TR" dirty="0"/>
              <a:t>Bu karmaşık bir süreçtir. Karmaşıklığı ise veriyi ön işleme adımlarından doğar daha çok ve ardından </a:t>
            </a:r>
            <a:r>
              <a:rPr lang="tr-TR" dirty="0" err="1"/>
              <a:t>tabiki</a:t>
            </a:r>
            <a:r>
              <a:rPr lang="tr-TR" dirty="0"/>
              <a:t> uygun ml algoritmalarının uyarlanmasında. </a:t>
            </a:r>
          </a:p>
          <a:p>
            <a:r>
              <a:rPr lang="tr-TR" dirty="0"/>
              <a:t>Makine öğrenimi algoritmaları şunlardır, </a:t>
            </a:r>
            <a:r>
              <a:rPr lang="tr-TR" dirty="0" err="1"/>
              <a:t>lr</a:t>
            </a:r>
            <a:r>
              <a:rPr lang="tr-TR" dirty="0"/>
              <a:t>, </a:t>
            </a:r>
            <a:r>
              <a:rPr lang="tr-TR" dirty="0" err="1"/>
              <a:t>logistic</a:t>
            </a:r>
            <a:r>
              <a:rPr lang="tr-TR" dirty="0"/>
              <a:t> </a:t>
            </a:r>
            <a:r>
              <a:rPr lang="tr-TR" dirty="0" err="1"/>
              <a:t>reg</a:t>
            </a:r>
            <a:r>
              <a:rPr lang="tr-TR" dirty="0"/>
              <a:t>, </a:t>
            </a:r>
            <a:r>
              <a:rPr lang="tr-TR" dirty="0" err="1"/>
              <a:t>xgboost</a:t>
            </a:r>
            <a:r>
              <a:rPr lang="tr-TR" dirty="0"/>
              <a:t>… ve bütün bu algoritmalar beslediğiniz verilere ve ona verilen eğitime bağlı olarak bir çıktı verir.</a:t>
            </a:r>
          </a:p>
          <a:p>
            <a:r>
              <a:rPr lang="tr-TR" dirty="0"/>
              <a:t>Bu algoritmalar ;</a:t>
            </a:r>
          </a:p>
          <a:p>
            <a:r>
              <a:rPr lang="tr-TR" dirty="0"/>
              <a:t>İstatistiksel tekniklere dayanır. </a:t>
            </a:r>
            <a:r>
              <a:rPr lang="tr-TR" b="0" i="0" dirty="0">
                <a:solidFill>
                  <a:srgbClr val="161616"/>
                </a:solidFill>
                <a:effectLst/>
                <a:latin typeface="IBM Plex Sans" panose="020B0604020202020204" pitchFamily="34" charset="0"/>
              </a:rPr>
              <a:t>İstatistiksel yöntemlerin kullanılmasıyla algoritmalar, sınıflandırmalar veya tahminler yapmak ve veri madenciliği projelerinde önemli içgörüleri ortaya çıkarmak için eğitilir. Bu içgörüler daha sonra uygulamalar ve işletmeler içinde karar vermeyi yönlendirebilir. </a:t>
            </a:r>
          </a:p>
          <a:p>
            <a:r>
              <a:rPr lang="tr-TR" b="0" i="0" dirty="0">
                <a:solidFill>
                  <a:srgbClr val="161616"/>
                </a:solidFill>
                <a:effectLst/>
                <a:latin typeface="IBM Plex Sans" panose="020B0604020202020204" pitchFamily="34" charset="0"/>
              </a:rPr>
              <a:t>ML, </a:t>
            </a:r>
            <a:r>
              <a:rPr lang="tr-TR" dirty="0"/>
              <a:t>Denetimli ve denetimsiz öğrenme olarak ikiye ayrılır. Denetimli ve denetimsiz farkını açıkla.. Yarı denetimli de var.</a:t>
            </a:r>
          </a:p>
          <a:p>
            <a:r>
              <a:rPr lang="tr-TR" dirty="0"/>
              <a:t>Küçük veri setleri üzerinde eğitilebilir.</a:t>
            </a:r>
          </a:p>
          <a:p>
            <a:r>
              <a:rPr lang="tr-TR" dirty="0"/>
              <a:t>Optimizasyon için daha fazla insan müdahalesi gerekebilir. Parametre optimizasyonları falan.</a:t>
            </a:r>
          </a:p>
          <a:p>
            <a:r>
              <a:rPr lang="tr-TR" dirty="0"/>
              <a:t>Basit, doğrusal korelasyonlar yapar.</a:t>
            </a:r>
          </a:p>
          <a:p>
            <a:endParaRPr lang="tr-TR" dirty="0"/>
          </a:p>
          <a:p>
            <a:r>
              <a:rPr lang="tr-TR" dirty="0"/>
              <a:t>ML algoritmaları şu </a:t>
            </a:r>
            <a:r>
              <a:rPr lang="tr-TR" dirty="0" err="1"/>
              <a:t>şu</a:t>
            </a:r>
            <a:r>
              <a:rPr lang="tr-TR" dirty="0"/>
              <a:t> projelerde kullanılabilir diye örnek ver.</a:t>
            </a:r>
          </a:p>
        </p:txBody>
      </p:sp>
      <p:sp>
        <p:nvSpPr>
          <p:cNvPr id="4" name="Slayt Numarası Yer Tutucusu 3"/>
          <p:cNvSpPr>
            <a:spLocks noGrp="1"/>
          </p:cNvSpPr>
          <p:nvPr>
            <p:ph type="sldNum" sz="quarter" idx="5"/>
          </p:nvPr>
        </p:nvSpPr>
        <p:spPr/>
        <p:txBody>
          <a:bodyPr/>
          <a:lstStyle/>
          <a:p>
            <a:fld id="{6DC89400-1970-4E75-81DA-4F6E12AF8FB5}" type="slidenum">
              <a:rPr lang="tr-TR" smtClean="0"/>
              <a:t>7</a:t>
            </a:fld>
            <a:endParaRPr lang="tr-TR"/>
          </a:p>
        </p:txBody>
      </p:sp>
    </p:spTree>
    <p:extLst>
      <p:ext uri="{BB962C8B-B14F-4D97-AF65-F5344CB8AC3E}">
        <p14:creationId xmlns:p14="http://schemas.microsoft.com/office/powerpoint/2010/main" val="63673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u="none" strike="noStrike" dirty="0">
                <a:solidFill>
                  <a:srgbClr val="3A3B41"/>
                </a:solidFill>
                <a:effectLst/>
                <a:latin typeface="Lora" pitchFamily="2" charset="-94"/>
                <a:hlinkClick r:id="rId3"/>
              </a:rPr>
              <a:t>Derin öğrenme,</a:t>
            </a:r>
            <a:r>
              <a:rPr lang="tr-TR" b="0" i="0" dirty="0">
                <a:solidFill>
                  <a:srgbClr val="3A3B41"/>
                </a:solidFill>
                <a:effectLst/>
                <a:latin typeface="Lora" pitchFamily="2" charset="-94"/>
              </a:rPr>
              <a:t>  beynin yapısından ilham alıyor dedik yani şunu da diyebiliriz ; girdileri biyolojik olarak esinlenmiş bir sinir ağı mimarisi aracılığıyla çalıştıran bir tür makine öğrenimidir. </a:t>
            </a:r>
            <a:r>
              <a:rPr lang="tr-TR" b="0" i="0" dirty="0">
                <a:solidFill>
                  <a:srgbClr val="D1D5DB"/>
                </a:solidFill>
                <a:effectLst/>
                <a:latin typeface="Söhne"/>
              </a:rPr>
              <a:t>Bu süreçte, yapay sinir ağları, katmanlar halinde düzenlenir ve her katman, önceki katmandan gelen verileri işleyerek bir sonraki katmana aktarır. Üç tane katman vardır. Giriş, Gizli, Çıkış katmanı. Giriş bilgiyi alır, gizli katman bilgiyi işler çıktıya verir. Bu işlem, en son katmanda çıktı olarak bir tahmin veya sınıflandırma üretecek şekilde devam eder. </a:t>
            </a:r>
          </a:p>
          <a:p>
            <a:endParaRPr lang="tr-TR" b="0" i="0" dirty="0">
              <a:solidFill>
                <a:srgbClr val="D1D5DB"/>
              </a:solidFill>
              <a:effectLst/>
              <a:latin typeface="Söhne"/>
            </a:endParaRPr>
          </a:p>
          <a:p>
            <a:r>
              <a:rPr lang="tr-TR" b="0" i="0" dirty="0">
                <a:solidFill>
                  <a:srgbClr val="D1D5DB"/>
                </a:solidFill>
                <a:effectLst/>
                <a:latin typeface="Söhne"/>
              </a:rPr>
              <a:t>Derin öğrenme algoritmaları, görüntü tanıma, doğal dil işleme, ses tanıma ve benzeri birçok alanda kullanılmaktadır.</a:t>
            </a:r>
          </a:p>
          <a:p>
            <a:endParaRPr lang="tr-TR" b="0" i="0" dirty="0">
              <a:solidFill>
                <a:srgbClr val="D1D5DB"/>
              </a:solidFill>
              <a:effectLst/>
              <a:latin typeface="Söhne"/>
            </a:endParaRPr>
          </a:p>
          <a:p>
            <a:r>
              <a:rPr lang="tr-TR" b="0" i="0" dirty="0" err="1">
                <a:solidFill>
                  <a:srgbClr val="D1D5DB"/>
                </a:solidFill>
                <a:effectLst/>
                <a:latin typeface="Söhne"/>
              </a:rPr>
              <a:t>ML’ye</a:t>
            </a:r>
            <a:r>
              <a:rPr lang="tr-TR" b="0" i="0" dirty="0">
                <a:solidFill>
                  <a:srgbClr val="D1D5DB"/>
                </a:solidFill>
                <a:effectLst/>
                <a:latin typeface="Söhne"/>
              </a:rPr>
              <a:t> göre daha komplekstir</a:t>
            </a:r>
          </a:p>
          <a:p>
            <a:r>
              <a:rPr lang="tr-TR" b="0" i="0" dirty="0">
                <a:solidFill>
                  <a:srgbClr val="D1D5DB"/>
                </a:solidFill>
                <a:effectLst/>
                <a:latin typeface="Söhne"/>
              </a:rPr>
              <a:t>Daha büyük veri setleri için uygundur.</a:t>
            </a:r>
          </a:p>
          <a:p>
            <a:r>
              <a:rPr lang="tr-TR" dirty="0"/>
              <a:t>İnsan müdahalesine az ihtiyaç duyulur.</a:t>
            </a:r>
          </a:p>
          <a:p>
            <a:r>
              <a:rPr lang="tr-TR" dirty="0"/>
              <a:t>Esnektirler. Dil verileri veya görüntü verilerini işleyebilirler.</a:t>
            </a:r>
          </a:p>
          <a:p>
            <a:endParaRPr lang="tr-TR" dirty="0"/>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8</a:t>
            </a:fld>
            <a:endParaRPr lang="tr-TR"/>
          </a:p>
        </p:txBody>
      </p:sp>
    </p:spTree>
    <p:extLst>
      <p:ext uri="{BB962C8B-B14F-4D97-AF65-F5344CB8AC3E}">
        <p14:creationId xmlns:p14="http://schemas.microsoft.com/office/powerpoint/2010/main" val="51499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 OTOMOTİV için ;</a:t>
            </a:r>
          </a:p>
          <a:p>
            <a:pPr algn="l">
              <a:buFont typeface="+mj-lt"/>
              <a:buAutoNum type="arabicPeriod"/>
            </a:pPr>
            <a:r>
              <a:rPr lang="tr-TR" b="0" i="0" dirty="0">
                <a:solidFill>
                  <a:srgbClr val="D1D5DB"/>
                </a:solidFill>
                <a:effectLst/>
                <a:latin typeface="Söhne"/>
              </a:rPr>
              <a:t>Sürücüsüz araçlar: Yapay zeka teknolojileri, sürücüsüz araçların geliştirilmesinde büyük bir rol oynamaktadır. Yapay zeka, sensör verilerini işleyerek aracın etrafındaki nesneleri algılayabilir ve aracın doğru şekilde hareket etmesini sağlayabilir.</a:t>
            </a:r>
          </a:p>
          <a:p>
            <a:pPr algn="l">
              <a:buFont typeface="+mj-lt"/>
              <a:buAutoNum type="arabicPeriod"/>
            </a:pPr>
            <a:r>
              <a:rPr lang="tr-TR" b="0" i="0" dirty="0">
                <a:solidFill>
                  <a:srgbClr val="D1D5DB"/>
                </a:solidFill>
                <a:effectLst/>
                <a:latin typeface="Söhne"/>
              </a:rPr>
              <a:t>Satış tahminleri: Yapay zeka, otomobil şirketlerinin gelecekteki satışları tahmin etmelerine yardımcı olabilir. Bu, stok yönetimi ve fiyatlandırma stratejilerinde kullanılabilir.</a:t>
            </a:r>
          </a:p>
          <a:p>
            <a:pPr algn="l">
              <a:buFont typeface="+mj-lt"/>
              <a:buAutoNum type="arabicPeriod"/>
            </a:pPr>
            <a:r>
              <a:rPr lang="tr-TR" b="0" i="0" dirty="0">
                <a:solidFill>
                  <a:srgbClr val="D1D5DB"/>
                </a:solidFill>
                <a:effectLst/>
                <a:latin typeface="Söhne"/>
              </a:rPr>
              <a:t>Güvenlik sistemleri: Otomobil üreticileri, yapay zeka teknolojilerini araçlarının güvenlik sistemlerinde kullanabilirler. Örneğin, kaza önleme sistemleri ve sürücü yorgunluğu tespiti gibi özellikler, yapay zeka teknolojileri ile geliştirilebilir.</a:t>
            </a:r>
          </a:p>
          <a:p>
            <a:pPr algn="l">
              <a:buFont typeface="+mj-lt"/>
              <a:buAutoNum type="arabicPeriod"/>
            </a:pPr>
            <a:r>
              <a:rPr lang="tr-TR" b="0" i="0" dirty="0">
                <a:solidFill>
                  <a:srgbClr val="D1D5DB"/>
                </a:solidFill>
                <a:effectLst/>
                <a:latin typeface="Söhne"/>
              </a:rPr>
              <a:t>Otomatik park etme: Yapay zeka, aracın çevresindeki nesneleri algılayarak otomatik park etme işlemini gerçekleştirebilir. Bu özellik, sürücülerin park işlemlerini kolaylaştırır ve park alanlarındaki kullanımı optimize eder.</a:t>
            </a:r>
          </a:p>
          <a:p>
            <a:pPr algn="l">
              <a:buFont typeface="+mj-lt"/>
              <a:buAutoNum type="arabicPeriod"/>
            </a:pPr>
            <a:r>
              <a:rPr lang="tr-TR" b="0" i="0" dirty="0">
                <a:solidFill>
                  <a:srgbClr val="D1D5DB"/>
                </a:solidFill>
                <a:effectLst/>
                <a:latin typeface="Söhne"/>
              </a:rPr>
              <a:t>Üretimde araç üzerindeki çiziktir vb. kontrollerin bilgisayarlı görü ile sağlanması. Hyundai örneği</a:t>
            </a:r>
          </a:p>
          <a:p>
            <a:pPr algn="l">
              <a:buFont typeface="+mj-lt"/>
              <a:buNone/>
            </a:pPr>
            <a:r>
              <a:rPr lang="tr-TR" b="0" i="0" dirty="0">
                <a:solidFill>
                  <a:srgbClr val="D1D5DB"/>
                </a:solidFill>
                <a:effectLst/>
                <a:latin typeface="Söhne"/>
              </a:rPr>
              <a:t># Sağlık için ;</a:t>
            </a:r>
          </a:p>
          <a:p>
            <a:pPr algn="l">
              <a:buFont typeface="+mj-lt"/>
              <a:buAutoNum type="arabicPeriod"/>
            </a:pPr>
            <a:r>
              <a:rPr lang="tr-TR" b="0" i="0" dirty="0">
                <a:solidFill>
                  <a:srgbClr val="D1D5DB"/>
                </a:solidFill>
                <a:effectLst/>
                <a:latin typeface="Söhne"/>
              </a:rPr>
              <a:t>Hastalık tanısı: Yapay zeka algoritmaları, hastalık belirtilerini analiz ederek tanı koyma konusunda oldukça etkilidir. Örneğin, derin öğrenme yöntemleri kanser tanısında kullanılmakta ve verilerin analiziyle tümörlerin tespitinde yüksek doğruluk oranları elde edilmektedir.</a:t>
            </a:r>
          </a:p>
          <a:p>
            <a:pPr algn="l">
              <a:buFont typeface="+mj-lt"/>
              <a:buAutoNum type="arabicPeriod"/>
            </a:pPr>
            <a:r>
              <a:rPr lang="tr-TR" b="0" i="0" dirty="0">
                <a:solidFill>
                  <a:srgbClr val="D1D5DB"/>
                </a:solidFill>
                <a:effectLst/>
                <a:latin typeface="Söhne"/>
              </a:rPr>
              <a:t>Radyoloji: Radyoloji görüntüleri yapay zeka algoritmaları tarafından analiz edilebilir ve bu sayede doktorların teşhis etmesi zor olan lezyonları tespit etmelerine yardımcı olabilir. Özellikle tomografi ve manyetik rezonans görüntüleme (MRI) gibi görüntüleme tekniklerinde derin öğrenme teknikleri kullanılarak tümör tespiti ve tanısı gibi konularda yardımcı olunabilmektedir.</a:t>
            </a:r>
          </a:p>
          <a:p>
            <a:pPr algn="l">
              <a:buFont typeface="+mj-lt"/>
              <a:buAutoNum type="arabicPeriod"/>
            </a:pPr>
            <a:r>
              <a:rPr lang="tr-TR" b="0" i="0" dirty="0">
                <a:solidFill>
                  <a:srgbClr val="D1D5DB"/>
                </a:solidFill>
                <a:effectLst/>
                <a:latin typeface="Söhne"/>
              </a:rPr>
              <a:t>İlaç geliştirme: Yapay zeka algoritmaları, ilaç geliştirme sürecinde kullanılabilir. Örneğin, ilaç moleküllerinin yapısını analiz ederek, bir hastalığa karşı etkili olabilecek yeni moleküllerin keşfedilmesine yardımcı olabilir. Bu sayede ilaç keşfi sürecinde zaman ve maliyet tasarrufu sağlanabilir.</a:t>
            </a:r>
          </a:p>
          <a:p>
            <a:pPr algn="l">
              <a:buFont typeface="+mj-lt"/>
              <a:buAutoNum type="arabicPeriod"/>
            </a:pPr>
            <a:r>
              <a:rPr lang="tr-TR" b="0" i="0" dirty="0">
                <a:solidFill>
                  <a:srgbClr val="D1D5DB"/>
                </a:solidFill>
                <a:effectLst/>
                <a:latin typeface="Söhne"/>
              </a:rPr>
              <a:t>Kişiselleştirilmiş tıp: Yapay zeka algoritmaları, kişiselleştirilmiş tıp uygulamalarında da kullanılabilir. Örneğin, bir hastanın genetik profilini analiz ederek, hastalıklara yatkınlığını ve tedaviye en iyi şekilde yanıt verme olasılığını tahmin edebilir. Böylece tedavi daha etkili hale getirilebilir.</a:t>
            </a:r>
          </a:p>
          <a:p>
            <a:pPr algn="l">
              <a:buFont typeface="+mj-lt"/>
              <a:buNone/>
            </a:pPr>
            <a:r>
              <a:rPr lang="tr-TR" b="0" i="0" dirty="0">
                <a:solidFill>
                  <a:srgbClr val="D1D5DB"/>
                </a:solidFill>
                <a:effectLst/>
                <a:latin typeface="Söhne"/>
              </a:rPr>
              <a:t># Eğitim ;</a:t>
            </a:r>
          </a:p>
          <a:p>
            <a:pPr algn="l">
              <a:buFont typeface="+mj-lt"/>
              <a:buAutoNum type="arabicPeriod"/>
            </a:pPr>
            <a:r>
              <a:rPr lang="tr-TR" b="0" i="0" dirty="0">
                <a:solidFill>
                  <a:srgbClr val="D1D5DB"/>
                </a:solidFill>
                <a:effectLst/>
                <a:latin typeface="Söhne"/>
              </a:rPr>
              <a:t>Öğrenci performansının analizi: Yapay zeka, öğrenci performanslarını izleyerek öğrencilerin zayıf yönlerini tespit edebilir ve öğretmenlere bu konuda önerilerde bulunabilir.</a:t>
            </a:r>
          </a:p>
          <a:p>
            <a:pPr algn="l">
              <a:buFont typeface="+mj-lt"/>
              <a:buAutoNum type="arabicPeriod"/>
            </a:pPr>
            <a:r>
              <a:rPr lang="tr-TR" b="0" i="0" dirty="0">
                <a:solidFill>
                  <a:srgbClr val="D1D5DB"/>
                </a:solidFill>
                <a:effectLst/>
                <a:latin typeface="Söhne"/>
              </a:rPr>
              <a:t>Sanal öğrenme asistanları: Yapay zeka teknolojileri, öğrencilerin sorularını yanıtlayabilecek ve ödevlerine yardımcı olabilecek sanal öğrenme asistanları geliştirilmesine yardımcı olabilir.</a:t>
            </a:r>
          </a:p>
          <a:p>
            <a:pPr algn="l">
              <a:buFont typeface="+mj-lt"/>
              <a:buNone/>
            </a:pPr>
            <a:r>
              <a:rPr lang="tr-TR" b="0" i="0" dirty="0">
                <a:solidFill>
                  <a:srgbClr val="D1D5DB"/>
                </a:solidFill>
                <a:effectLst/>
                <a:latin typeface="Söhne"/>
              </a:rPr>
              <a:t>Finans ;</a:t>
            </a:r>
          </a:p>
          <a:p>
            <a:pPr algn="l">
              <a:buFont typeface="+mj-lt"/>
              <a:buAutoNum type="arabicPeriod"/>
            </a:pPr>
            <a:r>
              <a:rPr lang="tr-TR" b="0" i="0" dirty="0">
                <a:solidFill>
                  <a:srgbClr val="D1D5DB"/>
                </a:solidFill>
                <a:effectLst/>
                <a:latin typeface="Söhne"/>
              </a:rPr>
              <a:t>Dolandırıcılık tespiti: Yapay zeka algoritmaları, dolandırıcılık faaliyetlerinin tespitinde kullanılır. Bu algoritmalar, kullanıcıların işlem geçmişlerini analiz ederek, dolandırıcılık girişimlerini tespit etmek için işlem yapılan kartın sahibi ile ilişkilendirilebilecek herhangi bir anormallik veya alışılmadık aktiviteyi belirlemeye yardımcı olur.</a:t>
            </a:r>
          </a:p>
          <a:p>
            <a:pPr algn="l">
              <a:buFont typeface="+mj-lt"/>
              <a:buAutoNum type="arabicPeriod"/>
            </a:pPr>
            <a:r>
              <a:rPr lang="tr-TR" b="0" i="0" dirty="0">
                <a:solidFill>
                  <a:srgbClr val="D1D5DB"/>
                </a:solidFill>
                <a:effectLst/>
                <a:latin typeface="Söhne"/>
              </a:rPr>
              <a:t>Risk yönetimi: Yapay zeka algoritmaları, finansal risk yönetimi süreçlerinde kullanılır. Bu algoritmalar, tarihsel verileri analiz ederek, belirli bir yatırımın riskini hesaplamaya yardımcı olabilirler. Bu, yatırımcıların daha bilinçli kararlar almalarına ve riskli yatırımlardan kaçınmalarına yardımcı olur.</a:t>
            </a:r>
          </a:p>
          <a:p>
            <a:pPr algn="l">
              <a:buFont typeface="+mj-lt"/>
              <a:buAutoNum type="arabicPeriod"/>
            </a:pPr>
            <a:r>
              <a:rPr lang="tr-TR" b="0" i="0" dirty="0">
                <a:solidFill>
                  <a:srgbClr val="D1D5DB"/>
                </a:solidFill>
                <a:effectLst/>
                <a:latin typeface="Söhne"/>
              </a:rPr>
              <a:t>Müşteri hizmetleri: Yapay zeka algoritmaları, banka müşterilerinin taleplerini hızlı ve doğru bir şekilde ele almak için kullanılır. Müşteri hizmetleri robotları, müşterilerin sorularını cevaplamak ve sorunlarına çözüm bulmak için kullanılır.</a:t>
            </a:r>
          </a:p>
          <a:p>
            <a:pPr algn="l">
              <a:buFont typeface="+mj-lt"/>
              <a:buAutoNum type="arabicPeriod"/>
            </a:pPr>
            <a:r>
              <a:rPr lang="tr-TR" b="0" i="0" dirty="0">
                <a:solidFill>
                  <a:srgbClr val="D1D5DB"/>
                </a:solidFill>
                <a:effectLst/>
                <a:latin typeface="Söhne"/>
              </a:rPr>
              <a:t>Yatırım önerileri: Yapay zeka algoritmaları, yatırımcılara, özellikle de bireysel yatırımcılara, yatırım yapacakları varlık sınıfları hakkında önerilerde bulunmak için kullanılabilir. Bu algoritmalar, bireysel yatırımcıların yatırım portföylerinin çeşitlendirilmesine yardımcı olabilirler.</a:t>
            </a:r>
          </a:p>
          <a:p>
            <a:pPr algn="l">
              <a:buFont typeface="+mj-lt"/>
              <a:buAutoNum type="arabicPeriod"/>
            </a:pPr>
            <a:r>
              <a:rPr lang="tr-TR" b="0" i="0" dirty="0">
                <a:solidFill>
                  <a:srgbClr val="D1D5DB"/>
                </a:solidFill>
                <a:effectLst/>
                <a:latin typeface="Söhne"/>
              </a:rPr>
              <a:t>Kredi onayı: Bankalar, kredi başvurularının onaylanması veya reddedilmesi için yapay zeka algoritmalarını kullanırlar. Bu algoritmalar, kredi başvurusu yapan kişilerin finansal durumlarını, kredi geçmişlerini ve diğer faktörleri analiz ederek, kredi başvurusunun onaylanıp onaylanmayacağına karar vermeye yardımcı olurlar.</a:t>
            </a:r>
          </a:p>
          <a:p>
            <a:pPr algn="l">
              <a:buFont typeface="+mj-lt"/>
              <a:buNone/>
            </a:pPr>
            <a:r>
              <a:rPr lang="tr-TR" b="0" i="0" dirty="0">
                <a:solidFill>
                  <a:srgbClr val="D1D5DB"/>
                </a:solidFill>
                <a:effectLst/>
                <a:latin typeface="Söhne"/>
              </a:rPr>
              <a:t>6. Doküman sınıflandırma, doküman üzerinde imza tanıma bilgi çıkarımı gibi süreçleri otomatikleştirme..</a:t>
            </a:r>
          </a:p>
          <a:p>
            <a:pPr algn="l">
              <a:buFont typeface="+mj-lt"/>
              <a:buNone/>
            </a:pPr>
            <a:endParaRPr lang="tr-TR" b="0" i="0" dirty="0">
              <a:solidFill>
                <a:srgbClr val="D1D5DB"/>
              </a:solidFill>
              <a:effectLst/>
              <a:latin typeface="Söhne"/>
            </a:endParaRPr>
          </a:p>
          <a:p>
            <a:r>
              <a:rPr lang="tr-TR" dirty="0"/>
              <a:t>ÜRETİM ;</a:t>
            </a:r>
          </a:p>
          <a:p>
            <a:endParaRPr lang="tr-TR" dirty="0"/>
          </a:p>
          <a:p>
            <a:pPr algn="l">
              <a:buFont typeface="+mj-lt"/>
              <a:buAutoNum type="arabicPeriod"/>
            </a:pPr>
            <a:r>
              <a:rPr lang="tr-TR" b="0" i="0" dirty="0">
                <a:solidFill>
                  <a:srgbClr val="D1D5DB"/>
                </a:solidFill>
                <a:effectLst/>
                <a:latin typeface="Söhne"/>
              </a:rPr>
              <a:t>Kalite Kontrol: Yapay zeka teknolojileri, üretim hatlarındaki hatalı ürünleri tespit etmek ve kalite kontrol işlemlerini otomatikleştirmek için kullanılabilir. Bu şekilde, insan müdahalesine gerek kalmadan hatalı ürünlerin hızlı bir şekilde tespit edilmesi mümkün olabilir.</a:t>
            </a:r>
          </a:p>
          <a:p>
            <a:pPr algn="l">
              <a:buFont typeface="+mj-lt"/>
              <a:buAutoNum type="arabicPeriod"/>
            </a:pPr>
            <a:r>
              <a:rPr lang="tr-TR" b="0" i="0" dirty="0">
                <a:solidFill>
                  <a:srgbClr val="D1D5DB"/>
                </a:solidFill>
                <a:effectLst/>
                <a:latin typeface="Söhne"/>
              </a:rPr>
              <a:t>Tahmin ve Planlama: Üretim süreçleri, hammadde tedarikinden ürün teslimine kadar birçok farklı adımdan oluşur ve bu adımların hepsinin doğru şekilde planlanması gereklidir. Yapay zeka teknolojileri, üretim verilerinin analiz edilmesi ve tahminlerin yapılması için kullanılabilir. Böylece, üretim süreçleri daha verimli ve düzenli hale getirilebilir.</a:t>
            </a:r>
          </a:p>
          <a:p>
            <a:pPr algn="l">
              <a:buFont typeface="+mj-lt"/>
              <a:buAutoNum type="arabicPeriod"/>
            </a:pPr>
            <a:r>
              <a:rPr lang="tr-TR" b="0" i="0" dirty="0">
                <a:solidFill>
                  <a:srgbClr val="D1D5DB"/>
                </a:solidFill>
                <a:effectLst/>
                <a:latin typeface="Söhne"/>
              </a:rPr>
              <a:t>Robotik Üretim: Yapay zeka teknolojileri, robotik üretim sistemlerinde de kullanılabilir. Robotların otomatik olarak hareket etmesi ve üretim hatlarındaki işlemleri gerçekleştirmesi mümkün olabilir. Bu, üretim hızının artırılmasına ve insan hatası riskinin azaltılmasına yardımcı olabilir.</a:t>
            </a:r>
          </a:p>
          <a:p>
            <a:pPr algn="l">
              <a:buFont typeface="+mj-lt"/>
              <a:buAutoNum type="arabicPeriod"/>
            </a:pPr>
            <a:r>
              <a:rPr lang="tr-TR" b="0" i="0" dirty="0">
                <a:solidFill>
                  <a:srgbClr val="D1D5DB"/>
                </a:solidFill>
                <a:effectLst/>
                <a:latin typeface="Söhne"/>
              </a:rPr>
              <a:t>Bakım: Üretim hatlarındaki ekipmanların bakımı çok önemlidir. Yapay zeka teknolojileri, ekipmanların bakım ihtiyaçlarını belirlemek ve onarımların zamanında yapılmasını sağlamak için kullanılabilir. Böylece, üretim sürecinde beklenmedik duruşlar azaltılabilir ve verimlilik artırılabilir.</a:t>
            </a:r>
          </a:p>
          <a:p>
            <a:pPr algn="l">
              <a:buFont typeface="+mj-lt"/>
              <a:buAutoNum type="arabicPeriod"/>
            </a:pPr>
            <a:r>
              <a:rPr lang="tr-TR" b="0" i="0" dirty="0">
                <a:solidFill>
                  <a:srgbClr val="D1D5DB"/>
                </a:solidFill>
                <a:effectLst/>
                <a:latin typeface="Söhne"/>
              </a:rPr>
              <a:t>Verimlilik ve Tasarruf: Yapay zeka teknolojileri, üretim hatlarındaki verimliliği artırarak tasarruf sağlamaya yardımcı olabilir. Örneğin, enerji tüketimini ve malzeme kaynaklarını optimize edebilir. Ayrıca, iş süreçlerini analiz ederek, üretim hatlarında zaman, işgücü ve para tasarrufu sağlayabilir.</a:t>
            </a:r>
          </a:p>
          <a:p>
            <a:r>
              <a:rPr lang="tr-TR" dirty="0"/>
              <a:t># TARIM ;</a:t>
            </a:r>
          </a:p>
          <a:p>
            <a:endParaRPr lang="tr-TR" dirty="0"/>
          </a:p>
          <a:p>
            <a:r>
              <a:rPr lang="tr-TR" dirty="0"/>
              <a:t>Bitki hastalıklarının tespiti</a:t>
            </a:r>
          </a:p>
          <a:p>
            <a:r>
              <a:rPr lang="tr-TR" b="0" i="0" dirty="0" err="1">
                <a:solidFill>
                  <a:srgbClr val="D1D5DB"/>
                </a:solidFill>
                <a:effectLst/>
                <a:latin typeface="Söhne"/>
              </a:rPr>
              <a:t>Drone</a:t>
            </a:r>
            <a:r>
              <a:rPr lang="tr-TR" b="0" i="0" dirty="0">
                <a:solidFill>
                  <a:srgbClr val="D1D5DB"/>
                </a:solidFill>
                <a:effectLst/>
                <a:latin typeface="Söhne"/>
              </a:rPr>
              <a:t> teknolojisi, tarım alanlarında kullanılabilecek ve özellikle büyük tarım alanlarında hızlı ve etkili bir şekilde bitki örtüsü izleme sağlayabilir.</a:t>
            </a:r>
          </a:p>
          <a:p>
            <a:endParaRPr lang="tr-TR" b="0" i="0" dirty="0">
              <a:solidFill>
                <a:srgbClr val="D1D5DB"/>
              </a:solidFill>
              <a:effectLst/>
              <a:latin typeface="Söhne"/>
            </a:endParaRPr>
          </a:p>
          <a:p>
            <a:r>
              <a:rPr lang="tr-TR" b="0" i="0" dirty="0">
                <a:solidFill>
                  <a:srgbClr val="D1D5DB"/>
                </a:solidFill>
                <a:effectLst/>
                <a:latin typeface="Söhne"/>
              </a:rPr>
              <a:t># Hava</a:t>
            </a:r>
          </a:p>
          <a:p>
            <a:pPr algn="l">
              <a:buFont typeface="Arial" panose="020B0604020202020204" pitchFamily="34" charset="0"/>
              <a:buChar char="•"/>
            </a:pPr>
            <a:r>
              <a:rPr lang="tr-TR" b="0" i="0" dirty="0">
                <a:solidFill>
                  <a:srgbClr val="D1D5DB"/>
                </a:solidFill>
                <a:effectLst/>
                <a:latin typeface="Söhne"/>
              </a:rPr>
              <a:t>Uzay keşifleri sırasında veri toplama, veri analizi ve keşif yolu üzerindeki riskleri analiz etmek için yapay zeka kullanılabilir.</a:t>
            </a:r>
          </a:p>
          <a:p>
            <a:pPr algn="l">
              <a:buFont typeface="Arial" panose="020B0604020202020204" pitchFamily="34" charset="0"/>
              <a:buChar char="•"/>
            </a:pPr>
            <a:r>
              <a:rPr lang="tr-TR" b="0" i="0" dirty="0">
                <a:solidFill>
                  <a:srgbClr val="D1D5DB"/>
                </a:solidFill>
                <a:effectLst/>
                <a:latin typeface="Söhne"/>
              </a:rPr>
              <a:t>Hava trafik yönetimi, yapay zeka tabanlı çözümler kullanarak daha güvenli ve verimli hale getirilebilir. Yapay zeka, hava trafiği verilerini toplayabilir ve bu verileri kullanarak uçuş rotaları, hava trafik kontrolü ve diğer hava trafiği yönetimi konularında daha iyi kararlar alınmasına yardımcı olabilir. Tav teknoloji..</a:t>
            </a: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9</a:t>
            </a:fld>
            <a:endParaRPr lang="tr-TR"/>
          </a:p>
        </p:txBody>
      </p:sp>
    </p:spTree>
    <p:extLst>
      <p:ext uri="{BB962C8B-B14F-4D97-AF65-F5344CB8AC3E}">
        <p14:creationId xmlns:p14="http://schemas.microsoft.com/office/powerpoint/2010/main" val="1135734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D1D5DB"/>
                </a:solidFill>
                <a:effectLst/>
                <a:latin typeface="Söhne"/>
              </a:rPr>
              <a:t>Evet çok güzel modeller geliştiriyoruz </a:t>
            </a:r>
            <a:r>
              <a:rPr lang="tr-TR" b="0" i="0" dirty="0" err="1">
                <a:solidFill>
                  <a:srgbClr val="D1D5DB"/>
                </a:solidFill>
                <a:effectLst/>
                <a:latin typeface="Söhne"/>
              </a:rPr>
              <a:t>vs</a:t>
            </a:r>
            <a:r>
              <a:rPr lang="tr-TR" b="0" i="0" dirty="0">
                <a:solidFill>
                  <a:srgbClr val="D1D5DB"/>
                </a:solidFill>
                <a:effectLst/>
                <a:latin typeface="Söhne"/>
              </a:rPr>
              <a:t> fakat dikkat etmemiz gereken noktalar mevcut, yapay zeka çalışmaları sırasında güvenlik ve etik konuları oldukça önemlidir. Yapay zeka uygulamaları, doğru bir şekilde tasarlanmazsa veya kötü niyetli kişiler tarafından kötüye kullanılırsa ciddi sonuçlara yol açabilir. Bu nedenle, yapay zeka etiği ve güvenliği, bu teknolojinin geliştirilmesi, kullanımı ve düzenlenmesi sürecinde önemli bir rol oynamaktadır.</a:t>
            </a:r>
          </a:p>
          <a:p>
            <a:pPr algn="l"/>
            <a:r>
              <a:rPr lang="tr-TR" b="0" i="0" dirty="0">
                <a:solidFill>
                  <a:srgbClr val="D1D5DB"/>
                </a:solidFill>
                <a:effectLst/>
                <a:latin typeface="Söhne"/>
              </a:rPr>
              <a:t>Güvenlik açısından, yapay zeka uygulamaları hassas verileri işleyebilir, bu nedenle kötü amaçlı kullanımı önlemek için sıkı güvenlik önlemleri alınması gerekmektedir. Örneğin, bir yapay zeka algoritması bir banka müşterisinin hassas finansal verilerini işleyebilir, bu nedenle bu algoritmanın güvenliği, güçlü şifreleme, erişim kontrolleri ve sızma testleri gibi önlemlerle sağlanmalıdır.</a:t>
            </a:r>
          </a:p>
          <a:p>
            <a:pPr algn="l"/>
            <a:r>
              <a:rPr lang="tr-TR" b="0" i="0" dirty="0">
                <a:solidFill>
                  <a:srgbClr val="D1D5DB"/>
                </a:solidFill>
                <a:effectLst/>
                <a:latin typeface="Söhne"/>
              </a:rPr>
              <a:t>Etik açıdan, yapay zeka sistemleri insanlar için birçok fayda sağlayabilir, ancak bu teknolojinin etik olmayan kullanımları da mümkündür. Örneğin, bir yapay zeka uygulaması cinsiyet, ırk veya diğer kişisel özellikler gibi ayrımcılık yapabilecek sonuçlar üretebilir. </a:t>
            </a:r>
            <a:r>
              <a:rPr lang="tr-TR" b="0" i="1" dirty="0">
                <a:solidFill>
                  <a:srgbClr val="D1D5DB"/>
                </a:solidFill>
                <a:effectLst/>
                <a:latin typeface="Söhne"/>
              </a:rPr>
              <a:t>Etik örneği verebilir misiniz arkadaşlar? </a:t>
            </a:r>
            <a:r>
              <a:rPr lang="tr-TR" b="0" i="1" dirty="0" err="1">
                <a:solidFill>
                  <a:srgbClr val="D1D5DB"/>
                </a:solidFill>
                <a:effectLst/>
                <a:latin typeface="Söhne"/>
              </a:rPr>
              <a:t>DeepFake</a:t>
            </a:r>
            <a:r>
              <a:rPr lang="tr-TR" b="0" i="1" dirty="0">
                <a:solidFill>
                  <a:srgbClr val="D1D5DB"/>
                </a:solidFill>
                <a:effectLst/>
                <a:latin typeface="Söhne"/>
              </a:rPr>
              <a:t>.. </a:t>
            </a:r>
            <a:r>
              <a:rPr lang="tr-TR" b="0" i="0" dirty="0">
                <a:solidFill>
                  <a:srgbClr val="D1D5DB"/>
                </a:solidFill>
                <a:effectLst/>
                <a:latin typeface="Söhne"/>
              </a:rPr>
              <a:t>Bu nedenle, yapay zeka etik kodları ve kuralları geliştirilmiştir ve bu kurallar, yapay zeka sistemlerinin etik ve adil bir şekilde kullanılmasını sağlamaya yöneliktir. Ayrıca, yapay zeka sistemleri üzerinde çalışan araştırmacılar ve geliştiriciler, uygulamalarının etik açıdan kabul edilebilir olmasını sağlamak için etik değerlerle ilgili eğitimler almaları gerekmektedir. Örneğin </a:t>
            </a:r>
            <a:r>
              <a:rPr lang="tr-TR" b="0" i="0" dirty="0">
                <a:solidFill>
                  <a:srgbClr val="111111"/>
                </a:solidFill>
                <a:effectLst/>
                <a:latin typeface="Work Sans" panose="020B0604020202020204" pitchFamily="2" charset="-94"/>
              </a:rPr>
              <a:t>Londra’da St. George Hastanesinde Tıp okulu için iş başvuruları yapay zeka kullanılarak başvuranların eğitim bilgileri baz alınarak başvurular değerlendirilmiştir. İlk zamanlarda çok övgü alan uygulama 4 yıl aradan sonra kadın ve göçmen başvurularında akademik başarıları değerlendirilmeyip cinsiyet ve ırka göre ayrımcı bir yöntemle karar aldığı ortaya çıkmıştır. Buradan yola çıkarak yapay zekanın insanın insanı ezmesi için kullanılabilecek bir araç haline gelmemesi için etik bir unsur olarak görülmeli.</a:t>
            </a:r>
            <a:endParaRPr lang="tr-TR" b="0" i="0" dirty="0">
              <a:solidFill>
                <a:srgbClr val="D1D5DB"/>
              </a:solidFill>
              <a:effectLst/>
              <a:latin typeface="Söhne"/>
            </a:endParaRP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10</a:t>
            </a:fld>
            <a:endParaRPr lang="tr-TR"/>
          </a:p>
        </p:txBody>
      </p:sp>
    </p:spTree>
    <p:extLst>
      <p:ext uri="{BB962C8B-B14F-4D97-AF65-F5344CB8AC3E}">
        <p14:creationId xmlns:p14="http://schemas.microsoft.com/office/powerpoint/2010/main" val="753641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4/26/2023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08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4/26/2023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0670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4/26/2023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55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4/26/2023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24832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4/26/2023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1817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4/26/2023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0883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4/26/2023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14066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4/26/2023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0337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4/26/2023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7730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4/26/2023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2558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4/26/2023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37653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4/26/2023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98326220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2" r:id="rId6"/>
    <p:sldLayoutId id="2147483838" r:id="rId7"/>
    <p:sldLayoutId id="2147483839" r:id="rId8"/>
    <p:sldLayoutId id="2147483840" r:id="rId9"/>
    <p:sldLayoutId id="2147483841"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5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İş simgeleriyle renkli açık bir ampul">
            <a:extLst>
              <a:ext uri="{FF2B5EF4-FFF2-40B4-BE49-F238E27FC236}">
                <a16:creationId xmlns:a16="http://schemas.microsoft.com/office/drawing/2014/main" id="{E76058D8-A2FE-2D9D-50E8-549D286B908A}"/>
              </a:ext>
            </a:extLst>
          </p:cNvPr>
          <p:cNvPicPr>
            <a:picLocks noChangeAspect="1"/>
          </p:cNvPicPr>
          <p:nvPr/>
        </p:nvPicPr>
        <p:blipFill rotWithShape="1">
          <a:blip r:embed="rId2"/>
          <a:srcRect r="11521" b="1"/>
          <a:stretch/>
        </p:blipFill>
        <p:spPr>
          <a:xfrm>
            <a:off x="3523488" y="10"/>
            <a:ext cx="8668512" cy="6857990"/>
          </a:xfrm>
          <a:prstGeom prst="rect">
            <a:avLst/>
          </a:prstGeom>
        </p:spPr>
      </p:pic>
      <p:sp>
        <p:nvSpPr>
          <p:cNvPr id="72" name="Rectangle 5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85D9C80B-FC0C-3819-DFE5-51A6B330B801}"/>
              </a:ext>
            </a:extLst>
          </p:cNvPr>
          <p:cNvSpPr>
            <a:spLocks noGrp="1"/>
          </p:cNvSpPr>
          <p:nvPr>
            <p:ph type="ctrTitle"/>
          </p:nvPr>
        </p:nvSpPr>
        <p:spPr>
          <a:xfrm>
            <a:off x="477981" y="1122363"/>
            <a:ext cx="4023360" cy="3204134"/>
          </a:xfrm>
        </p:spPr>
        <p:txBody>
          <a:bodyPr anchor="b">
            <a:normAutofit/>
          </a:bodyPr>
          <a:lstStyle/>
          <a:p>
            <a:r>
              <a:rPr lang="tr-TR" sz="4800"/>
              <a:t>YAPAY ZEKA</a:t>
            </a:r>
          </a:p>
        </p:txBody>
      </p:sp>
      <p:sp>
        <p:nvSpPr>
          <p:cNvPr id="3" name="Alt Başlık 2">
            <a:extLst>
              <a:ext uri="{FF2B5EF4-FFF2-40B4-BE49-F238E27FC236}">
                <a16:creationId xmlns:a16="http://schemas.microsoft.com/office/drawing/2014/main" id="{7AF5DB2B-F377-1597-EBE2-088DFCE8C9CE}"/>
              </a:ext>
            </a:extLst>
          </p:cNvPr>
          <p:cNvSpPr>
            <a:spLocks noGrp="1"/>
          </p:cNvSpPr>
          <p:nvPr>
            <p:ph type="subTitle" idx="1"/>
          </p:nvPr>
        </p:nvSpPr>
        <p:spPr>
          <a:xfrm>
            <a:off x="477980" y="4872922"/>
            <a:ext cx="4023359" cy="1208141"/>
          </a:xfrm>
        </p:spPr>
        <p:txBody>
          <a:bodyPr>
            <a:normAutofit/>
          </a:bodyPr>
          <a:lstStyle/>
          <a:p>
            <a:endParaRPr lang="tr-TR" sz="2000" dirty="0"/>
          </a:p>
        </p:txBody>
      </p:sp>
      <p:sp>
        <p:nvSpPr>
          <p:cNvPr id="73" name="Rectangle 5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6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16138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DCDD35D-B511-1D18-B9C7-C0E414B2921F}"/>
              </a:ext>
            </a:extLst>
          </p:cNvPr>
          <p:cNvSpPr>
            <a:spLocks noGrp="1"/>
          </p:cNvSpPr>
          <p:nvPr>
            <p:ph type="title"/>
          </p:nvPr>
        </p:nvSpPr>
        <p:spPr>
          <a:xfrm>
            <a:off x="411480" y="987552"/>
            <a:ext cx="4485861" cy="1088136"/>
          </a:xfrm>
        </p:spPr>
        <p:txBody>
          <a:bodyPr anchor="b">
            <a:normAutofit/>
          </a:bodyPr>
          <a:lstStyle/>
          <a:p>
            <a:r>
              <a:rPr lang="tr-TR" sz="3400"/>
              <a:t>Yapay Zeka Güvenlik ve Etik Konuları</a:t>
            </a:r>
          </a:p>
        </p:txBody>
      </p:sp>
      <p:sp>
        <p:nvSpPr>
          <p:cNvPr id="1055" name="Rectangle 1054">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7" name="Rectangle 1056">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Content Placeholder 1029">
            <a:extLst>
              <a:ext uri="{FF2B5EF4-FFF2-40B4-BE49-F238E27FC236}">
                <a16:creationId xmlns:a16="http://schemas.microsoft.com/office/drawing/2014/main" id="{558055AD-7C4B-365F-1D77-D1A2FEC06EE3}"/>
              </a:ext>
            </a:extLst>
          </p:cNvPr>
          <p:cNvSpPr>
            <a:spLocks noGrp="1"/>
          </p:cNvSpPr>
          <p:nvPr>
            <p:ph idx="1"/>
          </p:nvPr>
        </p:nvSpPr>
        <p:spPr>
          <a:xfrm>
            <a:off x="411479" y="2688336"/>
            <a:ext cx="4498848" cy="3584448"/>
          </a:xfrm>
        </p:spPr>
        <p:txBody>
          <a:bodyPr anchor="t">
            <a:normAutofit/>
          </a:bodyPr>
          <a:lstStyle/>
          <a:p>
            <a:r>
              <a:rPr lang="tr-TR" sz="1700" b="0" i="0">
                <a:effectLst/>
                <a:latin typeface="+mj-lt"/>
              </a:rPr>
              <a:t>Yapay zeka uygulamaları, doğru bir şekilde tasarlanmazsa veya kötü niyetli kişiler tarafından kötüye kullanılırsa ciddi sonuçlara yol açabilir. Bu nedenle, yapay zeka etiği ve güvenliği, bu teknolojinin geliştirilmesi, kullanımı ve düzenlenmesi sürecinde önemli bir rol oynamaktadır.</a:t>
            </a:r>
            <a:endParaRPr lang="en-US" sz="1700">
              <a:latin typeface="+mj-lt"/>
            </a:endParaRPr>
          </a:p>
        </p:txBody>
      </p:sp>
      <p:pic>
        <p:nvPicPr>
          <p:cNvPr id="1028" name="Picture 4">
            <a:extLst>
              <a:ext uri="{FF2B5EF4-FFF2-40B4-BE49-F238E27FC236}">
                <a16:creationId xmlns:a16="http://schemas.microsoft.com/office/drawing/2014/main" id="{4E2B6067-6C66-438F-1800-FA303D3C4A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31" r="10770"/>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432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2">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Rectangle 54">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E1C2E2E-76AD-D29D-C286-1F616569346B}"/>
              </a:ext>
            </a:extLst>
          </p:cNvPr>
          <p:cNvSpPr>
            <a:spLocks noGrp="1"/>
          </p:cNvSpPr>
          <p:nvPr>
            <p:ph type="title"/>
          </p:nvPr>
        </p:nvSpPr>
        <p:spPr>
          <a:xfrm>
            <a:off x="1051560" y="4495466"/>
            <a:ext cx="3538728" cy="1536192"/>
          </a:xfrm>
        </p:spPr>
        <p:txBody>
          <a:bodyPr>
            <a:normAutofit/>
          </a:bodyPr>
          <a:lstStyle/>
          <a:p>
            <a:r>
              <a:rPr lang="tr-TR" sz="3200"/>
              <a:t>Yapay Zeka Geleceği ve Trendleri</a:t>
            </a:r>
          </a:p>
        </p:txBody>
      </p:sp>
      <p:pic>
        <p:nvPicPr>
          <p:cNvPr id="7" name="Resim 6" descr="gökyüzü, dış mekan, hafif, trafik içeren bir resim&#10;&#10;Açıklama otomatik olarak oluşturuldu">
            <a:extLst>
              <a:ext uri="{FF2B5EF4-FFF2-40B4-BE49-F238E27FC236}">
                <a16:creationId xmlns:a16="http://schemas.microsoft.com/office/drawing/2014/main" id="{DB0A57C4-2CE6-6CE3-232D-010344EF2279}"/>
              </a:ext>
            </a:extLst>
          </p:cNvPr>
          <p:cNvPicPr>
            <a:picLocks noChangeAspect="1"/>
          </p:cNvPicPr>
          <p:nvPr/>
        </p:nvPicPr>
        <p:blipFill rotWithShape="1">
          <a:blip r:embed="rId3">
            <a:extLst>
              <a:ext uri="{28A0092B-C50C-407E-A947-70E740481C1C}">
                <a14:useLocalDpi xmlns:a14="http://schemas.microsoft.com/office/drawing/2010/main" val="0"/>
              </a:ext>
            </a:extLst>
          </a:blip>
          <a:srcRect t="2924"/>
          <a:stretch/>
        </p:blipFill>
        <p:spPr>
          <a:xfrm>
            <a:off x="20" y="10"/>
            <a:ext cx="12191980" cy="3994473"/>
          </a:xfrm>
          <a:prstGeom prst="rect">
            <a:avLst/>
          </a:prstGeom>
        </p:spPr>
      </p:pic>
      <p:sp>
        <p:nvSpPr>
          <p:cNvPr id="69" name="Rectangle 56">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Rectangle 58">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525899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1FCF1100-2E7C-CC37-326B-488E573E3EA3}"/>
              </a:ext>
            </a:extLst>
          </p:cNvPr>
          <p:cNvSpPr>
            <a:spLocks noGrp="1"/>
          </p:cNvSpPr>
          <p:nvPr>
            <p:ph idx="1"/>
          </p:nvPr>
        </p:nvSpPr>
        <p:spPr>
          <a:xfrm>
            <a:off x="5349240" y="4495466"/>
            <a:ext cx="6007608" cy="1536192"/>
          </a:xfrm>
        </p:spPr>
        <p:txBody>
          <a:bodyPr anchor="ctr">
            <a:noAutofit/>
          </a:bodyPr>
          <a:lstStyle/>
          <a:p>
            <a:pPr>
              <a:lnSpc>
                <a:spcPct val="100000"/>
              </a:lnSpc>
            </a:pPr>
            <a:r>
              <a:rPr lang="tr-TR" sz="1600" dirty="0" err="1"/>
              <a:t>Generative</a:t>
            </a:r>
            <a:r>
              <a:rPr lang="tr-TR" sz="1600" dirty="0"/>
              <a:t> </a:t>
            </a:r>
            <a:r>
              <a:rPr lang="tr-TR" sz="1600" dirty="0" err="1"/>
              <a:t>Pre-Trained</a:t>
            </a:r>
            <a:r>
              <a:rPr lang="tr-TR" sz="1600" dirty="0"/>
              <a:t> </a:t>
            </a:r>
            <a:r>
              <a:rPr lang="tr-TR" sz="1600" dirty="0" err="1"/>
              <a:t>Transformer</a:t>
            </a:r>
            <a:endParaRPr lang="tr-TR" sz="1600" dirty="0"/>
          </a:p>
          <a:p>
            <a:pPr>
              <a:lnSpc>
                <a:spcPct val="100000"/>
              </a:lnSpc>
            </a:pPr>
            <a:r>
              <a:rPr lang="tr-TR" sz="1600" dirty="0" err="1"/>
              <a:t>Edge</a:t>
            </a:r>
            <a:r>
              <a:rPr lang="tr-TR" sz="1600" dirty="0"/>
              <a:t> AI</a:t>
            </a:r>
          </a:p>
          <a:p>
            <a:pPr>
              <a:lnSpc>
                <a:spcPct val="100000"/>
              </a:lnSpc>
            </a:pPr>
            <a:r>
              <a:rPr lang="tr-TR" sz="1600" dirty="0" err="1"/>
              <a:t>Explainable</a:t>
            </a:r>
            <a:r>
              <a:rPr lang="tr-TR" sz="1600" dirty="0"/>
              <a:t> AI</a:t>
            </a:r>
          </a:p>
          <a:p>
            <a:pPr>
              <a:lnSpc>
                <a:spcPct val="100000"/>
              </a:lnSpc>
            </a:pPr>
            <a:r>
              <a:rPr lang="tr-TR" sz="1600" dirty="0" err="1"/>
              <a:t>Low</a:t>
            </a:r>
            <a:r>
              <a:rPr lang="tr-TR" sz="1600" dirty="0"/>
              <a:t> </a:t>
            </a:r>
            <a:r>
              <a:rPr lang="tr-TR" sz="1600" dirty="0" err="1"/>
              <a:t>Code</a:t>
            </a:r>
            <a:r>
              <a:rPr lang="tr-TR" sz="1600" dirty="0"/>
              <a:t> AI</a:t>
            </a:r>
          </a:p>
          <a:p>
            <a:pPr>
              <a:lnSpc>
                <a:spcPct val="100000"/>
              </a:lnSpc>
            </a:pPr>
            <a:r>
              <a:rPr lang="tr-TR" sz="1600" dirty="0" err="1"/>
              <a:t>Robotic</a:t>
            </a:r>
            <a:endParaRPr lang="tr-TR" sz="1600" dirty="0"/>
          </a:p>
          <a:p>
            <a:pPr>
              <a:lnSpc>
                <a:spcPct val="100000"/>
              </a:lnSpc>
            </a:pPr>
            <a:r>
              <a:rPr lang="tr-TR" sz="1600" dirty="0"/>
              <a:t>Security</a:t>
            </a:r>
          </a:p>
        </p:txBody>
      </p:sp>
      <p:sp>
        <p:nvSpPr>
          <p:cNvPr id="4" name="AutoShape 2">
            <a:extLst>
              <a:ext uri="{FF2B5EF4-FFF2-40B4-BE49-F238E27FC236}">
                <a16:creationId xmlns:a16="http://schemas.microsoft.com/office/drawing/2014/main" id="{27620686-F2DC-213A-19C8-71D2EFCF84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5" name="AutoShape 4">
            <a:extLst>
              <a:ext uri="{FF2B5EF4-FFF2-40B4-BE49-F238E27FC236}">
                <a16:creationId xmlns:a16="http://schemas.microsoft.com/office/drawing/2014/main" id="{02FBDFE9-FF99-DBBB-8DFB-A0FEE5F176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557469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Kum saati ve takvim">
            <a:extLst>
              <a:ext uri="{FF2B5EF4-FFF2-40B4-BE49-F238E27FC236}">
                <a16:creationId xmlns:a16="http://schemas.microsoft.com/office/drawing/2014/main" id="{BE220DE7-12C5-753B-2DB7-D11BB7319578}"/>
              </a:ext>
            </a:extLst>
          </p:cNvPr>
          <p:cNvPicPr>
            <a:picLocks noChangeAspect="1"/>
          </p:cNvPicPr>
          <p:nvPr/>
        </p:nvPicPr>
        <p:blipFill rotWithShape="1">
          <a:blip r:embed="rId3"/>
          <a:srcRect t="34696" b="10632"/>
          <a:stretch/>
        </p:blipFill>
        <p:spPr>
          <a:xfrm>
            <a:off x="20" y="10"/>
            <a:ext cx="12191980" cy="4465973"/>
          </a:xfrm>
          <a:prstGeom prst="rect">
            <a:avLst/>
          </a:prstGeom>
        </p:spPr>
      </p:pic>
      <p:sp>
        <p:nvSpPr>
          <p:cNvPr id="28" name="Rectangle: Rounded Corners 10">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F674D97-0A31-E48E-C8E0-3B08B79F42ED}"/>
              </a:ext>
            </a:extLst>
          </p:cNvPr>
          <p:cNvSpPr>
            <a:spLocks noGrp="1"/>
          </p:cNvSpPr>
          <p:nvPr>
            <p:ph type="title"/>
          </p:nvPr>
        </p:nvSpPr>
        <p:spPr>
          <a:xfrm>
            <a:off x="566928" y="4203278"/>
            <a:ext cx="8557193" cy="536063"/>
          </a:xfrm>
        </p:spPr>
        <p:txBody>
          <a:bodyPr>
            <a:normAutofit/>
          </a:bodyPr>
          <a:lstStyle/>
          <a:p>
            <a:r>
              <a:rPr lang="tr-TR" sz="2800">
                <a:solidFill>
                  <a:schemeClr val="bg1"/>
                </a:solidFill>
              </a:rPr>
              <a:t>Teşekkürler..</a:t>
            </a:r>
          </a:p>
        </p:txBody>
      </p:sp>
      <p:sp>
        <p:nvSpPr>
          <p:cNvPr id="29" name="İçerik Yer Tutucusu 2">
            <a:extLst>
              <a:ext uri="{FF2B5EF4-FFF2-40B4-BE49-F238E27FC236}">
                <a16:creationId xmlns:a16="http://schemas.microsoft.com/office/drawing/2014/main" id="{AA077C76-4AF2-342F-65EC-47DA60CE1215}"/>
              </a:ext>
            </a:extLst>
          </p:cNvPr>
          <p:cNvSpPr>
            <a:spLocks noGrp="1"/>
          </p:cNvSpPr>
          <p:nvPr>
            <p:ph idx="1"/>
          </p:nvPr>
        </p:nvSpPr>
        <p:spPr>
          <a:xfrm>
            <a:off x="566928" y="4956314"/>
            <a:ext cx="11058144" cy="1306417"/>
          </a:xfrm>
        </p:spPr>
        <p:txBody>
          <a:bodyPr>
            <a:normAutofit/>
          </a:bodyPr>
          <a:lstStyle/>
          <a:p>
            <a:r>
              <a:rPr lang="tr-TR" sz="1700" dirty="0"/>
              <a:t>Şevket AY</a:t>
            </a:r>
          </a:p>
          <a:p>
            <a:r>
              <a:rPr lang="tr-TR" sz="1700" dirty="0"/>
              <a:t>Uzman Yapay Zeka Araştırmacısı</a:t>
            </a:r>
          </a:p>
          <a:p>
            <a:r>
              <a:rPr lang="tr-TR" sz="1700" dirty="0"/>
              <a:t>sevket.ay@intertech.com.tr</a:t>
            </a:r>
          </a:p>
        </p:txBody>
      </p:sp>
    </p:spTree>
    <p:extLst>
      <p:ext uri="{BB962C8B-B14F-4D97-AF65-F5344CB8AC3E}">
        <p14:creationId xmlns:p14="http://schemas.microsoft.com/office/powerpoint/2010/main" val="1942292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B2FBA6-0A3C-9DCA-F2DE-22C9862FF1D8}"/>
              </a:ext>
            </a:extLst>
          </p:cNvPr>
          <p:cNvSpPr>
            <a:spLocks noGrp="1"/>
          </p:cNvSpPr>
          <p:nvPr>
            <p:ph type="title"/>
          </p:nvPr>
        </p:nvSpPr>
        <p:spPr/>
        <p:txBody>
          <a:bodyPr/>
          <a:lstStyle/>
          <a:p>
            <a:r>
              <a:rPr lang="tr-TR" dirty="0"/>
              <a:t>Tanışma</a:t>
            </a:r>
          </a:p>
        </p:txBody>
      </p:sp>
      <p:sp>
        <p:nvSpPr>
          <p:cNvPr id="3" name="İçerik Yer Tutucusu 2">
            <a:extLst>
              <a:ext uri="{FF2B5EF4-FFF2-40B4-BE49-F238E27FC236}">
                <a16:creationId xmlns:a16="http://schemas.microsoft.com/office/drawing/2014/main" id="{C92F966D-1D66-5DC7-C8D9-5219BE96CEC5}"/>
              </a:ext>
            </a:extLst>
          </p:cNvPr>
          <p:cNvSpPr>
            <a:spLocks noGrp="1"/>
          </p:cNvSpPr>
          <p:nvPr>
            <p:ph idx="1"/>
          </p:nvPr>
        </p:nvSpPr>
        <p:spPr/>
        <p:txBody>
          <a:bodyPr/>
          <a:lstStyle/>
          <a:p>
            <a:r>
              <a:rPr lang="tr-TR" dirty="0"/>
              <a:t>Şevket AY</a:t>
            </a:r>
          </a:p>
          <a:p>
            <a:r>
              <a:rPr lang="tr-TR" dirty="0" err="1"/>
              <a:t>Intertech</a:t>
            </a:r>
            <a:r>
              <a:rPr lang="tr-TR" dirty="0"/>
              <a:t> – Uzman Yapay Zeka Araştırmacısı</a:t>
            </a:r>
          </a:p>
          <a:p>
            <a:r>
              <a:rPr lang="tr-TR" dirty="0"/>
              <a:t>        linkedin.com/in/sevketay/</a:t>
            </a:r>
          </a:p>
          <a:p>
            <a:r>
              <a:rPr lang="tr-TR" dirty="0"/>
              <a:t>                          medium.com/@sevketay09</a:t>
            </a:r>
          </a:p>
        </p:txBody>
      </p:sp>
      <p:pic>
        <p:nvPicPr>
          <p:cNvPr id="5" name="Resim 4">
            <a:extLst>
              <a:ext uri="{FF2B5EF4-FFF2-40B4-BE49-F238E27FC236}">
                <a16:creationId xmlns:a16="http://schemas.microsoft.com/office/drawing/2014/main" id="{1C8F5A8A-596D-78CE-81CE-8EA42CDA7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87" y="4325112"/>
            <a:ext cx="2134259" cy="370456"/>
          </a:xfrm>
          <a:prstGeom prst="rect">
            <a:avLst/>
          </a:prstGeom>
        </p:spPr>
      </p:pic>
      <p:pic>
        <p:nvPicPr>
          <p:cNvPr id="7" name="Resim 6" descr="logo içeren bir resim&#10;&#10;Açıklama otomatik olarak oluşturuldu">
            <a:extLst>
              <a:ext uri="{FF2B5EF4-FFF2-40B4-BE49-F238E27FC236}">
                <a16:creationId xmlns:a16="http://schemas.microsoft.com/office/drawing/2014/main" id="{4158DE16-7C1E-A09D-4DD5-DAC976DA0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4487" y="3692233"/>
            <a:ext cx="579151" cy="515951"/>
          </a:xfrm>
          <a:prstGeom prst="rect">
            <a:avLst/>
          </a:prstGeom>
        </p:spPr>
      </p:pic>
    </p:spTree>
    <p:extLst>
      <p:ext uri="{BB962C8B-B14F-4D97-AF65-F5344CB8AC3E}">
        <p14:creationId xmlns:p14="http://schemas.microsoft.com/office/powerpoint/2010/main" val="1113082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5"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6519EF8C-860A-31D0-E1B9-51A774173A24}"/>
              </a:ext>
            </a:extLst>
          </p:cNvPr>
          <p:cNvSpPr>
            <a:spLocks noGrp="1"/>
          </p:cNvSpPr>
          <p:nvPr>
            <p:ph type="title"/>
          </p:nvPr>
        </p:nvSpPr>
        <p:spPr>
          <a:xfrm>
            <a:off x="621792" y="1161288"/>
            <a:ext cx="3602736" cy="4526280"/>
          </a:xfrm>
        </p:spPr>
        <p:txBody>
          <a:bodyPr>
            <a:normAutofit/>
          </a:bodyPr>
          <a:lstStyle/>
          <a:p>
            <a:r>
              <a:rPr lang="tr-TR"/>
              <a:t>İçerik</a:t>
            </a:r>
            <a:endParaRPr lang="tr-TR" dirty="0"/>
          </a:p>
        </p:txBody>
      </p:sp>
      <p:sp>
        <p:nvSpPr>
          <p:cNvPr id="86"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7" name="İçerik Yer Tutucusu 2">
            <a:extLst>
              <a:ext uri="{FF2B5EF4-FFF2-40B4-BE49-F238E27FC236}">
                <a16:creationId xmlns:a16="http://schemas.microsoft.com/office/drawing/2014/main" id="{F3A5B334-E2F7-F515-6F60-8050E52F2300}"/>
              </a:ext>
            </a:extLst>
          </p:cNvPr>
          <p:cNvGraphicFramePr>
            <a:graphicFrameLocks noGrp="1"/>
          </p:cNvGraphicFramePr>
          <p:nvPr>
            <p:ph idx="1"/>
            <p:extLst>
              <p:ext uri="{D42A27DB-BD31-4B8C-83A1-F6EECF244321}">
                <p14:modId xmlns:p14="http://schemas.microsoft.com/office/powerpoint/2010/main" val="184451443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1012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7" name="Rectangle 103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8" name="Rectangle 103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79" name="Rectangle 103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4DAA7A4-32AF-BD7D-23D1-190319C940A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80" name="Rectangle 103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BEC0370-CA95-F67F-C822-58E460E8AA9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Yapay Zeka Nedir?</a:t>
            </a:r>
          </a:p>
        </p:txBody>
      </p:sp>
    </p:spTree>
    <p:extLst>
      <p:ext uri="{BB962C8B-B14F-4D97-AF65-F5344CB8AC3E}">
        <p14:creationId xmlns:p14="http://schemas.microsoft.com/office/powerpoint/2010/main" val="4159120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AAB219-FB19-147C-515E-23A28C6BF250}"/>
              </a:ext>
            </a:extLst>
          </p:cNvPr>
          <p:cNvSpPr>
            <a:spLocks noGrp="1"/>
          </p:cNvSpPr>
          <p:nvPr>
            <p:ph type="title"/>
          </p:nvPr>
        </p:nvSpPr>
        <p:spPr/>
        <p:txBody>
          <a:bodyPr/>
          <a:lstStyle/>
          <a:p>
            <a:r>
              <a:rPr lang="tr-TR"/>
              <a:t>Yapay Zeka Tarihi ve Gelişimi</a:t>
            </a:r>
            <a:endParaRPr lang="tr-TR" dirty="0"/>
          </a:p>
        </p:txBody>
      </p:sp>
      <p:pic>
        <p:nvPicPr>
          <p:cNvPr id="5" name="İçerik Yer Tutucusu 4" descr="diyagram içeren bir resim&#10;&#10;Açıklama otomatik olarak oluşturuldu">
            <a:extLst>
              <a:ext uri="{FF2B5EF4-FFF2-40B4-BE49-F238E27FC236}">
                <a16:creationId xmlns:a16="http://schemas.microsoft.com/office/drawing/2014/main" id="{2B6FF2DA-A438-4F6A-10AB-63F5FB02F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6603" y="2478088"/>
            <a:ext cx="7006757" cy="3694112"/>
          </a:xfrm>
        </p:spPr>
      </p:pic>
    </p:spTree>
    <p:extLst>
      <p:ext uri="{BB962C8B-B14F-4D97-AF65-F5344CB8AC3E}">
        <p14:creationId xmlns:p14="http://schemas.microsoft.com/office/powerpoint/2010/main" val="270006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0C3F9B-678D-5C72-5044-24D5B508ADCE}"/>
              </a:ext>
            </a:extLst>
          </p:cNvPr>
          <p:cNvSpPr>
            <a:spLocks noGrp="1"/>
          </p:cNvSpPr>
          <p:nvPr>
            <p:ph type="title"/>
          </p:nvPr>
        </p:nvSpPr>
        <p:spPr/>
        <p:txBody>
          <a:bodyPr/>
          <a:lstStyle/>
          <a:p>
            <a:r>
              <a:rPr lang="tr-TR" dirty="0"/>
              <a:t>Yapay Zeka Alt Dalları</a:t>
            </a:r>
          </a:p>
        </p:txBody>
      </p:sp>
      <p:pic>
        <p:nvPicPr>
          <p:cNvPr id="7" name="İçerik Yer Tutucusu 6" descr="metin, mektup, harf içeren bir resim&#10;&#10;Açıklama otomatik olarak oluşturuldu">
            <a:extLst>
              <a:ext uri="{FF2B5EF4-FFF2-40B4-BE49-F238E27FC236}">
                <a16:creationId xmlns:a16="http://schemas.microsoft.com/office/drawing/2014/main" id="{4CFDA3ED-7C51-976C-5C8F-A42CFEB8E9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5366" y="2478088"/>
            <a:ext cx="8549230" cy="3694112"/>
          </a:xfrm>
        </p:spPr>
      </p:pic>
    </p:spTree>
    <p:extLst>
      <p:ext uri="{BB962C8B-B14F-4D97-AF65-F5344CB8AC3E}">
        <p14:creationId xmlns:p14="http://schemas.microsoft.com/office/powerpoint/2010/main" val="339093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267F251-51CE-4CB9-23E5-2E3119AEA732}"/>
              </a:ext>
            </a:extLst>
          </p:cNvPr>
          <p:cNvSpPr>
            <a:spLocks noGrp="1"/>
          </p:cNvSpPr>
          <p:nvPr>
            <p:ph type="title"/>
          </p:nvPr>
        </p:nvSpPr>
        <p:spPr>
          <a:xfrm>
            <a:off x="1046746" y="586822"/>
            <a:ext cx="3537285" cy="1645920"/>
          </a:xfrm>
        </p:spPr>
        <p:txBody>
          <a:bodyPr>
            <a:normAutofit/>
          </a:bodyPr>
          <a:lstStyle/>
          <a:p>
            <a:r>
              <a:rPr lang="tr-TR" sz="3200"/>
              <a:t>Makine Öğrenmesi</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078D8F0-3A0E-CF1D-8A5C-DE37AA838B15}"/>
              </a:ext>
            </a:extLst>
          </p:cNvPr>
          <p:cNvSpPr>
            <a:spLocks noGrp="1"/>
          </p:cNvSpPr>
          <p:nvPr>
            <p:ph idx="1"/>
          </p:nvPr>
        </p:nvSpPr>
        <p:spPr>
          <a:xfrm>
            <a:off x="5351164" y="586822"/>
            <a:ext cx="6002636" cy="1645920"/>
          </a:xfrm>
        </p:spPr>
        <p:txBody>
          <a:bodyPr anchor="ctr">
            <a:normAutofit/>
          </a:bodyPr>
          <a:lstStyle/>
          <a:p>
            <a:pPr marL="0" indent="0">
              <a:buNone/>
            </a:pPr>
            <a:r>
              <a:rPr lang="tr-TR" sz="1800" dirty="0"/>
              <a:t>Makine öğrenimi, makinelerin verilerden öğrenmesini ve tahmine dayalı modeller sunmasını sağlayan bir yapay zeka türüdür.</a:t>
            </a:r>
          </a:p>
          <a:p>
            <a:pPr marL="0" indent="0">
              <a:buNone/>
            </a:pPr>
            <a:endParaRPr lang="tr-TR" sz="1800" dirty="0"/>
          </a:p>
        </p:txBody>
      </p:sp>
      <p:pic>
        <p:nvPicPr>
          <p:cNvPr id="7" name="Resim 6" descr="diyagram içeren bir resim&#10;&#10;Açıklama otomatik olarak oluşturuldu">
            <a:extLst>
              <a:ext uri="{FF2B5EF4-FFF2-40B4-BE49-F238E27FC236}">
                <a16:creationId xmlns:a16="http://schemas.microsoft.com/office/drawing/2014/main" id="{146B0ED2-CD82-486C-030D-1412CA79C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 y="3331594"/>
            <a:ext cx="11164824" cy="2288788"/>
          </a:xfrm>
          <a:prstGeom prst="rect">
            <a:avLst/>
          </a:prstGeom>
        </p:spPr>
      </p:pic>
    </p:spTree>
    <p:extLst>
      <p:ext uri="{BB962C8B-B14F-4D97-AF65-F5344CB8AC3E}">
        <p14:creationId xmlns:p14="http://schemas.microsoft.com/office/powerpoint/2010/main" val="227206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267F251-51CE-4CB9-23E5-2E3119AEA732}"/>
              </a:ext>
            </a:extLst>
          </p:cNvPr>
          <p:cNvSpPr>
            <a:spLocks noGrp="1"/>
          </p:cNvSpPr>
          <p:nvPr>
            <p:ph type="title"/>
          </p:nvPr>
        </p:nvSpPr>
        <p:spPr>
          <a:xfrm>
            <a:off x="1046746" y="586822"/>
            <a:ext cx="3537285" cy="1645920"/>
          </a:xfrm>
        </p:spPr>
        <p:txBody>
          <a:bodyPr>
            <a:normAutofit/>
          </a:bodyPr>
          <a:lstStyle/>
          <a:p>
            <a:r>
              <a:rPr lang="tr-TR" sz="3200" dirty="0"/>
              <a:t>Derin Öğrenme</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078D8F0-3A0E-CF1D-8A5C-DE37AA838B15}"/>
              </a:ext>
            </a:extLst>
          </p:cNvPr>
          <p:cNvSpPr>
            <a:spLocks noGrp="1"/>
          </p:cNvSpPr>
          <p:nvPr>
            <p:ph idx="1"/>
          </p:nvPr>
        </p:nvSpPr>
        <p:spPr>
          <a:xfrm>
            <a:off x="5351164" y="586822"/>
            <a:ext cx="6002636" cy="1645920"/>
          </a:xfrm>
        </p:spPr>
        <p:txBody>
          <a:bodyPr anchor="ctr">
            <a:normAutofit/>
          </a:bodyPr>
          <a:lstStyle/>
          <a:p>
            <a:pPr marL="0" indent="0">
              <a:buNone/>
            </a:pPr>
            <a:r>
              <a:rPr lang="tr-TR" sz="1800" dirty="0"/>
              <a:t>Derin öğrenme, beynin yapısından ilham alan algoritmalarla ilgilenen makine öğreniminin bir alt alanıdır.</a:t>
            </a:r>
          </a:p>
        </p:txBody>
      </p:sp>
      <p:pic>
        <p:nvPicPr>
          <p:cNvPr id="10" name="Resim 9" descr="diyagram içeren bir resim&#10;&#10;Açıklama otomatik olarak oluşturuldu">
            <a:extLst>
              <a:ext uri="{FF2B5EF4-FFF2-40B4-BE49-F238E27FC236}">
                <a16:creationId xmlns:a16="http://schemas.microsoft.com/office/drawing/2014/main" id="{E38F3CB2-52A8-ECB5-7203-EAE722685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73" y="3094362"/>
            <a:ext cx="11743731" cy="2739964"/>
          </a:xfrm>
          <a:prstGeom prst="rect">
            <a:avLst/>
          </a:prstGeom>
        </p:spPr>
      </p:pic>
    </p:spTree>
    <p:extLst>
      <p:ext uri="{BB962C8B-B14F-4D97-AF65-F5344CB8AC3E}">
        <p14:creationId xmlns:p14="http://schemas.microsoft.com/office/powerpoint/2010/main" val="1716207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91F8DB2-8CA6-0922-5EE6-1EFDEAB32D30}"/>
              </a:ext>
            </a:extLst>
          </p:cNvPr>
          <p:cNvSpPr>
            <a:spLocks noGrp="1"/>
          </p:cNvSpPr>
          <p:nvPr>
            <p:ph type="title"/>
          </p:nvPr>
        </p:nvSpPr>
        <p:spPr>
          <a:xfrm>
            <a:off x="841248" y="685800"/>
            <a:ext cx="10506456" cy="1157005"/>
          </a:xfrm>
        </p:spPr>
        <p:txBody>
          <a:bodyPr anchor="b">
            <a:normAutofit/>
          </a:bodyPr>
          <a:lstStyle/>
          <a:p>
            <a:r>
              <a:rPr lang="tr-TR" sz="3700"/>
              <a:t>Yapay Zeka Kullanım Alanları ve Uygulamaları</a:t>
            </a:r>
          </a:p>
        </p:txBody>
      </p:sp>
      <p:sp>
        <p:nvSpPr>
          <p:cNvPr id="29" name="Rectangle 23">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İçerik Yer Tutucusu 2">
            <a:extLst>
              <a:ext uri="{FF2B5EF4-FFF2-40B4-BE49-F238E27FC236}">
                <a16:creationId xmlns:a16="http://schemas.microsoft.com/office/drawing/2014/main" id="{609D2F17-7C3B-DDE4-1189-1F2895B08176}"/>
              </a:ext>
            </a:extLst>
          </p:cNvPr>
          <p:cNvGraphicFramePr>
            <a:graphicFrameLocks noGrp="1"/>
          </p:cNvGraphicFramePr>
          <p:nvPr>
            <p:ph idx="1"/>
            <p:extLst>
              <p:ext uri="{D42A27DB-BD31-4B8C-83A1-F6EECF244321}">
                <p14:modId xmlns:p14="http://schemas.microsoft.com/office/powerpoint/2010/main" val="4258633013"/>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678762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TotalTime>
  <Words>4670</Words>
  <Application>Microsoft Office PowerPoint</Application>
  <PresentationFormat>Geniş ekran</PresentationFormat>
  <Paragraphs>224</Paragraphs>
  <Slides>12</Slides>
  <Notes>11</Notes>
  <HiddenSlides>0</HiddenSlides>
  <MMClips>0</MMClips>
  <ScaleCrop>false</ScaleCrop>
  <HeadingPairs>
    <vt:vector size="6" baseType="variant">
      <vt:variant>
        <vt:lpstr>Kullanılan Yazı Tipleri</vt:lpstr>
      </vt:variant>
      <vt:variant>
        <vt:i4>14</vt:i4>
      </vt:variant>
      <vt:variant>
        <vt:lpstr>Tema</vt:lpstr>
      </vt:variant>
      <vt:variant>
        <vt:i4>1</vt:i4>
      </vt:variant>
      <vt:variant>
        <vt:lpstr>Slayt Başlıkları</vt:lpstr>
      </vt:variant>
      <vt:variant>
        <vt:i4>12</vt:i4>
      </vt:variant>
    </vt:vector>
  </HeadingPairs>
  <TitlesOfParts>
    <vt:vector size="27" baseType="lpstr">
      <vt:lpstr>-apple-system</vt:lpstr>
      <vt:lpstr>arial</vt:lpstr>
      <vt:lpstr>arial</vt:lpstr>
      <vt:lpstr>Avenir Next LT Pro</vt:lpstr>
      <vt:lpstr>Calibri</vt:lpstr>
      <vt:lpstr>IBM Plex Sans</vt:lpstr>
      <vt:lpstr>Lora</vt:lpstr>
      <vt:lpstr>Montserrat</vt:lpstr>
      <vt:lpstr>Quicksand</vt:lpstr>
      <vt:lpstr>red hat display</vt:lpstr>
      <vt:lpstr>Roboto</vt:lpstr>
      <vt:lpstr>Söhne</vt:lpstr>
      <vt:lpstr>Ubuntu</vt:lpstr>
      <vt:lpstr>Work Sans</vt:lpstr>
      <vt:lpstr>AccentBoxVTI</vt:lpstr>
      <vt:lpstr>YAPAY ZEKA</vt:lpstr>
      <vt:lpstr>Tanışma</vt:lpstr>
      <vt:lpstr>İçerik</vt:lpstr>
      <vt:lpstr>Yapay Zeka Nedir?</vt:lpstr>
      <vt:lpstr>Yapay Zeka Tarihi ve Gelişimi</vt:lpstr>
      <vt:lpstr>Yapay Zeka Alt Dalları</vt:lpstr>
      <vt:lpstr>Makine Öğrenmesi</vt:lpstr>
      <vt:lpstr>Derin Öğrenme</vt:lpstr>
      <vt:lpstr>Yapay Zeka Kullanım Alanları ve Uygulamaları</vt:lpstr>
      <vt:lpstr>Yapay Zeka Güvenlik ve Etik Konuları</vt:lpstr>
      <vt:lpstr>Yapay Zeka Geleceği ve Trendleri</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dc:title>
  <dc:creator>Şevket Ay</dc:creator>
  <cp:lastModifiedBy>Şevket Ay</cp:lastModifiedBy>
  <cp:revision>2</cp:revision>
  <dcterms:created xsi:type="dcterms:W3CDTF">2023-04-12T19:49:20Z</dcterms:created>
  <dcterms:modified xsi:type="dcterms:W3CDTF">2023-04-26T09:49:51Z</dcterms:modified>
</cp:coreProperties>
</file>